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ileron Regular" charset="1" panose="00000500000000000000"/>
      <p:regular r:id="rId12"/>
    </p:embeddedFont>
    <p:embeddedFont>
      <p:font typeface="Aileron Regular Bold" charset="1" panose="00000800000000000000"/>
      <p:regular r:id="rId13"/>
    </p:embeddedFont>
    <p:embeddedFont>
      <p:font typeface="Aileron Regular Italics" charset="1" panose="00000500000000000000"/>
      <p:regular r:id="rId14"/>
    </p:embeddedFont>
    <p:embeddedFont>
      <p:font typeface="Aileron Regular Bold Italics" charset="1" panose="00000800000000000000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  <p:embeddedFont>
      <p:font typeface="Arimo Italics" charset="1" panose="020B0604020202090204"/>
      <p:regular r:id="rId18"/>
    </p:embeddedFont>
    <p:embeddedFont>
      <p:font typeface="Arimo Bold Italics" charset="1" panose="020B0704020202090204"/>
      <p:regular r:id="rId19"/>
    </p:embeddedFont>
    <p:embeddedFont>
      <p:font typeface="Hussar Bold" charset="1" panose="00000800000000000000"/>
      <p:regular r:id="rId20"/>
    </p:embeddedFont>
    <p:embeddedFont>
      <p:font typeface="Telegraf" charset="1" panose="00000500000000000000"/>
      <p:regular r:id="rId21"/>
    </p:embeddedFont>
    <p:embeddedFont>
      <p:font typeface="Telegraf Bold" charset="1" panose="000008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Rig Solid Medium Fill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73.png" Type="http://schemas.openxmlformats.org/officeDocument/2006/relationships/image"/><Relationship Id="rId14" Target="../media/image7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13" Target="../media/image82.png" Type="http://schemas.openxmlformats.org/officeDocument/2006/relationships/image"/><Relationship Id="rId14" Target="../media/image8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0.png" Type="http://schemas.openxmlformats.org/officeDocument/2006/relationships/image"/><Relationship Id="rId5" Target="../media/image91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02.png" Type="http://schemas.openxmlformats.org/officeDocument/2006/relationships/image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94.png" Type="http://schemas.openxmlformats.org/officeDocument/2006/relationships/image"/><Relationship Id="rId7" Target="../media/image95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svg" Type="http://schemas.openxmlformats.org/officeDocument/2006/relationships/image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05.png" Type="http://schemas.openxmlformats.org/officeDocument/2006/relationships/image"/><Relationship Id="rId5" Target="../media/image106.svg" Type="http://schemas.openxmlformats.org/officeDocument/2006/relationships/image"/><Relationship Id="rId6" Target="../media/image107.png" Type="http://schemas.openxmlformats.org/officeDocument/2006/relationships/image"/><Relationship Id="rId7" Target="../media/image108.svg" Type="http://schemas.openxmlformats.org/officeDocument/2006/relationships/image"/><Relationship Id="rId8" Target="../media/image109.png" Type="http://schemas.openxmlformats.org/officeDocument/2006/relationships/image"/><Relationship Id="rId9" Target="../media/image11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117.png" Type="http://schemas.openxmlformats.org/officeDocument/2006/relationships/image"/><Relationship Id="rId7" Target="../media/image118.sv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svg" Type="http://schemas.openxmlformats.org/officeDocument/2006/relationships/image"/><Relationship Id="rId12" Target="../media/image129.png" Type="http://schemas.openxmlformats.org/officeDocument/2006/relationships/image"/><Relationship Id="rId13" Target="../media/image130.svg" Type="http://schemas.openxmlformats.org/officeDocument/2006/relationships/image"/><Relationship Id="rId14" Target="../media/image131.png" Type="http://schemas.openxmlformats.org/officeDocument/2006/relationships/image"/><Relationship Id="rId15" Target="../media/image132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21.png" Type="http://schemas.openxmlformats.org/officeDocument/2006/relationships/image"/><Relationship Id="rId5" Target="../media/image122.svg" Type="http://schemas.openxmlformats.org/officeDocument/2006/relationships/image"/><Relationship Id="rId6" Target="../media/image123.png" Type="http://schemas.openxmlformats.org/officeDocument/2006/relationships/image"/><Relationship Id="rId7" Target="../media/image124.svg" Type="http://schemas.openxmlformats.org/officeDocument/2006/relationships/image"/><Relationship Id="rId8" Target="../media/image125.png" Type="http://schemas.openxmlformats.org/officeDocument/2006/relationships/image"/><Relationship Id="rId9" Target="../media/image12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Relationship Id="rId6" Target="../media/image137.png" Type="http://schemas.openxmlformats.org/officeDocument/2006/relationships/image"/><Relationship Id="rId7" Target="../media/image13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9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0779" r="0" b="2077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25944" y="2089148"/>
            <a:ext cx="12836111" cy="432093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04992" y="-1661303"/>
            <a:ext cx="9825862" cy="5071889"/>
            <a:chOff x="0" y="0"/>
            <a:chExt cx="2587881" cy="133580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2587881" cy="1335806"/>
            </a:xfrm>
            <a:custGeom>
              <a:avLst/>
              <a:gdLst/>
              <a:ahLst/>
              <a:cxnLst/>
              <a:rect r="r" b="b" t="t" l="l"/>
              <a:pathLst>
                <a:path h="1335806" w="2587881">
                  <a:moveTo>
                    <a:pt x="0" y="0"/>
                  </a:moveTo>
                  <a:lnTo>
                    <a:pt x="2587881" y="0"/>
                  </a:lnTo>
                  <a:lnTo>
                    <a:pt x="2587881" y="1335806"/>
                  </a:lnTo>
                  <a:lnTo>
                    <a:pt x="0" y="1335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04751" y="7977498"/>
            <a:ext cx="12021659" cy="5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ts val="1785"/>
              </a:spcBef>
            </a:pPr>
            <a:r>
              <a:rPr lang="en-US" sz="1700" spc="153">
                <a:solidFill>
                  <a:srgbClr val="4C5270"/>
                </a:solidFill>
                <a:latin typeface="Hussar Bold"/>
              </a:rPr>
              <a:t>NOAH DORSEY, JONATHAN FLORES, SKYLAR MCKINNEY, RICH MENDOZA, SAHEL POURFAYAZ 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3098">
            <a:off x="15075288" y="6705221"/>
            <a:ext cx="4813501" cy="54925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85200" y="-863462"/>
            <a:ext cx="5085708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173719">
            <a:off x="2478468" y="637289"/>
            <a:ext cx="7255595" cy="104409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12455"/>
          <a:stretch>
            <a:fillRect/>
          </a:stretch>
        </p:blipFill>
        <p:spPr>
          <a:xfrm flipH="false" flipV="false" rot="-479859">
            <a:off x="4382095" y="880408"/>
            <a:ext cx="12412262" cy="755113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720080" y="6274172"/>
            <a:ext cx="12606330" cy="129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  <a:spcBef>
                <a:spcPts val="3922"/>
              </a:spcBef>
            </a:pPr>
            <a:r>
              <a:rPr lang="en-US" sz="3735" spc="336">
                <a:solidFill>
                  <a:srgbClr val="000000"/>
                </a:solidFill>
                <a:latin typeface="Glacial Indifference Bold"/>
              </a:rPr>
              <a:t>BRINGING</a:t>
            </a:r>
            <a:r>
              <a:rPr lang="en-US" sz="3735" spc="336">
                <a:solidFill>
                  <a:srgbClr val="000000"/>
                </a:solidFill>
                <a:latin typeface="Glacial Indifference Bold"/>
              </a:rPr>
              <a:t> COMFORT AND CREATIVITY TO YOUR PROSTHESIS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2292" y="-1243967"/>
            <a:ext cx="5085708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38027" y="1511001"/>
            <a:ext cx="19180724" cy="146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644"/>
              </a:lnSpc>
            </a:pPr>
            <a:r>
              <a:rPr lang="en-US" sz="9315" spc="1546">
                <a:solidFill>
                  <a:srgbClr val="000000"/>
                </a:solidFill>
                <a:latin typeface="Glacial Indifference Bold"/>
              </a:rPr>
              <a:t>INERTIAL SENSORS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2974969"/>
            <a:ext cx="1623060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184721" y="6333209"/>
            <a:ext cx="748006" cy="203665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446858" y="3558339"/>
            <a:ext cx="13645685" cy="2774870"/>
            <a:chOff x="0" y="0"/>
            <a:chExt cx="3963888" cy="806063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963888" cy="806063"/>
            </a:xfrm>
            <a:custGeom>
              <a:avLst/>
              <a:gdLst/>
              <a:ahLst/>
              <a:cxnLst/>
              <a:rect r="r" b="b" t="t" l="l"/>
              <a:pathLst>
                <a:path h="806063" w="3963888">
                  <a:moveTo>
                    <a:pt x="21559" y="0"/>
                  </a:moveTo>
                  <a:lnTo>
                    <a:pt x="3942329" y="0"/>
                  </a:lnTo>
                  <a:cubicBezTo>
                    <a:pt x="3948047" y="0"/>
                    <a:pt x="3953530" y="2271"/>
                    <a:pt x="3957574" y="6315"/>
                  </a:cubicBezTo>
                  <a:cubicBezTo>
                    <a:pt x="3961617" y="10358"/>
                    <a:pt x="3963888" y="15842"/>
                    <a:pt x="3963888" y="21559"/>
                  </a:cubicBezTo>
                  <a:lnTo>
                    <a:pt x="3963888" y="784503"/>
                  </a:lnTo>
                  <a:cubicBezTo>
                    <a:pt x="3963888" y="796410"/>
                    <a:pt x="3954236" y="806063"/>
                    <a:pt x="3942329" y="806063"/>
                  </a:cubicBezTo>
                  <a:lnTo>
                    <a:pt x="21559" y="806063"/>
                  </a:lnTo>
                  <a:cubicBezTo>
                    <a:pt x="15842" y="806063"/>
                    <a:pt x="10358" y="803791"/>
                    <a:pt x="6315" y="799748"/>
                  </a:cubicBezTo>
                  <a:cubicBezTo>
                    <a:pt x="2271" y="795705"/>
                    <a:pt x="0" y="790221"/>
                    <a:pt x="0" y="784503"/>
                  </a:cubicBezTo>
                  <a:lnTo>
                    <a:pt x="0" y="21559"/>
                  </a:lnTo>
                  <a:cubicBezTo>
                    <a:pt x="0" y="15842"/>
                    <a:pt x="2271" y="10358"/>
                    <a:pt x="6315" y="6315"/>
                  </a:cubicBezTo>
                  <a:cubicBezTo>
                    <a:pt x="10358" y="2271"/>
                    <a:pt x="15842" y="0"/>
                    <a:pt x="21559" y="0"/>
                  </a:cubicBezTo>
                  <a:close/>
                </a:path>
              </a:pathLst>
            </a:custGeom>
            <a:solidFill>
              <a:srgbClr val="DCA2A5">
                <a:alpha val="2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62179" lIns="62179" bIns="62179" rIns="62179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4048" y="6753985"/>
            <a:ext cx="5122626" cy="93138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398505" y="6875505"/>
            <a:ext cx="7558494" cy="53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8"/>
              </a:lnSpc>
            </a:pPr>
            <a:r>
              <a:rPr lang="en-US" sz="3406" spc="565">
                <a:solidFill>
                  <a:srgbClr val="000000"/>
                </a:solidFill>
                <a:latin typeface="Glacial Indifference Bold"/>
              </a:rPr>
              <a:t>INERTIAL SENSORS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2700000">
            <a:off x="-260168" y="4058336"/>
            <a:ext cx="4889777" cy="490203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24466" y="6740137"/>
            <a:ext cx="945235" cy="94523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567010" y="7114259"/>
            <a:ext cx="7525534" cy="225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598" spc="597">
                <a:solidFill>
                  <a:srgbClr val="000000"/>
                </a:solidFill>
                <a:latin typeface="Glacial Indifference Bold"/>
              </a:rPr>
              <a:t>DATA TRANSMITTED TO OUR COMPANY’S SERVER'S FOR MONITORING OF THE CHILD’S GROWTH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6314065" y="8662428"/>
            <a:ext cx="945235" cy="94523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11475" y="7956862"/>
            <a:ext cx="2270347" cy="201441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393710" y="5207760"/>
            <a:ext cx="1179490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431799" lvl="1">
              <a:lnSpc>
                <a:spcPts val="4999"/>
              </a:lnSpc>
              <a:buFont typeface="Arial"/>
              <a:buChar char="•"/>
            </a:pPr>
            <a:r>
              <a:rPr lang="en-US" sz="3999" spc="663">
                <a:solidFill>
                  <a:srgbClr val="000000"/>
                </a:solidFill>
                <a:latin typeface="Glacial Indifference Bold"/>
              </a:rPr>
              <a:t>IDENTIFY NEEDED ADJUSTMENTS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08717" y="965833"/>
            <a:ext cx="7693575" cy="57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8"/>
              </a:lnSpc>
            </a:pPr>
            <a:r>
              <a:rPr lang="en-US" sz="4784">
                <a:solidFill>
                  <a:srgbClr val="000000"/>
                </a:solidFill>
                <a:latin typeface="Glacial Indifference Bold"/>
              </a:rPr>
              <a:t>LONG-TERM MONITORING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38398" y="3755942"/>
            <a:ext cx="13062606" cy="113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8212" indent="-389106" lvl="1">
              <a:lnSpc>
                <a:spcPts val="4505"/>
              </a:lnSpc>
              <a:buFont typeface="Arial"/>
              <a:buChar char="•"/>
            </a:pPr>
            <a:r>
              <a:rPr lang="en-US" sz="3604" spc="598">
                <a:solidFill>
                  <a:srgbClr val="000000"/>
                </a:solidFill>
                <a:latin typeface="Glacial Indifference Bold"/>
              </a:rPr>
              <a:t>USE EMBEDDED SENSORS TO ANALYZE THE  GAIT, BALANCE, AND PERFORMANCE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2292" y="-1243967"/>
            <a:ext cx="5085708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58724" y="1434801"/>
            <a:ext cx="19925202" cy="151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96"/>
              </a:lnSpc>
            </a:pPr>
            <a:r>
              <a:rPr lang="en-US" sz="9677" spc="1606">
                <a:solidFill>
                  <a:srgbClr val="000000"/>
                </a:solidFill>
                <a:latin typeface="Glacial Indifference Bold"/>
              </a:rPr>
              <a:t>CUSTOMIZATION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2974969"/>
            <a:ext cx="1623060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828465" y="3296010"/>
            <a:ext cx="10068735" cy="3694980"/>
            <a:chOff x="0" y="0"/>
            <a:chExt cx="2924832" cy="1073342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2924832" cy="1073342"/>
            </a:xfrm>
            <a:custGeom>
              <a:avLst/>
              <a:gdLst/>
              <a:ahLst/>
              <a:cxnLst/>
              <a:rect r="r" b="b" t="t" l="l"/>
              <a:pathLst>
                <a:path h="1073342" w="2924832">
                  <a:moveTo>
                    <a:pt x="29218" y="0"/>
                  </a:moveTo>
                  <a:lnTo>
                    <a:pt x="2895614" y="0"/>
                  </a:lnTo>
                  <a:cubicBezTo>
                    <a:pt x="2911751" y="0"/>
                    <a:pt x="2924832" y="13082"/>
                    <a:pt x="2924832" y="29218"/>
                  </a:cubicBezTo>
                  <a:lnTo>
                    <a:pt x="2924832" y="1044124"/>
                  </a:lnTo>
                  <a:cubicBezTo>
                    <a:pt x="2924832" y="1060260"/>
                    <a:pt x="2911751" y="1073342"/>
                    <a:pt x="2895614" y="1073342"/>
                  </a:cubicBezTo>
                  <a:lnTo>
                    <a:pt x="29218" y="1073342"/>
                  </a:lnTo>
                  <a:cubicBezTo>
                    <a:pt x="13082" y="1073342"/>
                    <a:pt x="0" y="1060260"/>
                    <a:pt x="0" y="1044124"/>
                  </a:cubicBezTo>
                  <a:lnTo>
                    <a:pt x="0" y="29218"/>
                  </a:lnTo>
                  <a:cubicBezTo>
                    <a:pt x="0" y="13082"/>
                    <a:pt x="13082" y="0"/>
                    <a:pt x="29218" y="0"/>
                  </a:cubicBezTo>
                  <a:close/>
                </a:path>
              </a:pathLst>
            </a:custGeom>
            <a:solidFill>
              <a:srgbClr val="DCA2A5">
                <a:alpha val="2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62179" lIns="62179" bIns="62179" rIns="62179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3252316"/>
            <a:ext cx="9087045" cy="3638006"/>
            <a:chOff x="0" y="0"/>
            <a:chExt cx="12116060" cy="485067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2700000">
              <a:off x="707934" y="729580"/>
              <a:ext cx="3403644" cy="3412174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2700000">
              <a:off x="2774206" y="734832"/>
              <a:ext cx="3403644" cy="3412174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2700000">
              <a:off x="4597385" y="734832"/>
              <a:ext cx="3403644" cy="341217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2700000">
              <a:off x="6336478" y="734832"/>
              <a:ext cx="3403644" cy="3412174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2700000">
              <a:off x="8004482" y="703668"/>
              <a:ext cx="3403644" cy="3412174"/>
            </a:xfrm>
            <a:prstGeom prst="rect">
              <a:avLst/>
            </a:prstGeom>
          </p:spPr>
        </p:pic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27147" y="7187494"/>
            <a:ext cx="2834012" cy="241641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04474" y="958130"/>
            <a:ext cx="9079053" cy="52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</a:pPr>
            <a:r>
              <a:rPr lang="en-US" sz="4384">
                <a:solidFill>
                  <a:srgbClr val="000000"/>
                </a:solidFill>
                <a:latin typeface="Glacial Indifference Bold"/>
              </a:rPr>
              <a:t>INDIVIDUALITY AND CREATIVITY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2135" y="5071195"/>
            <a:ext cx="8408651" cy="171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8212" indent="-389106" lvl="1">
              <a:lnSpc>
                <a:spcPts val="4505"/>
              </a:lnSpc>
              <a:buFont typeface="Arial"/>
              <a:buChar char="•"/>
            </a:pPr>
            <a:r>
              <a:rPr lang="en-US" sz="3604" spc="598">
                <a:solidFill>
                  <a:srgbClr val="000000"/>
                </a:solidFill>
                <a:latin typeface="Glacial Indifference"/>
              </a:rPr>
              <a:t>ALLOWS PRINTED DESIGNS AND COLORS ON EXTERIOR OF THE PROSTHETIC LIMB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16266" y="3543962"/>
            <a:ext cx="8334520" cy="12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998" spc="663">
                <a:solidFill>
                  <a:srgbClr val="000000"/>
                </a:solidFill>
                <a:latin typeface="Glacial Indifference Bold"/>
              </a:rPr>
              <a:t>"MULTICOLOR PRINTING" TECHNOLOGY 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3664" r="0" b="3664"/>
          <a:stretch>
            <a:fillRect/>
          </a:stretch>
        </p:blipFill>
        <p:spPr>
          <a:xfrm flipH="false" flipV="false" rot="0">
            <a:off x="1070549" y="7124808"/>
            <a:ext cx="11907742" cy="124395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61054" y="7439500"/>
            <a:ext cx="11794903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3999" spc="663">
                <a:solidFill>
                  <a:srgbClr val="000000"/>
                </a:solidFill>
                <a:latin typeface="Glacial Indifference Bold"/>
              </a:rPr>
              <a:t>SELF-SERVICE OPTION ON WEBSITE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0549" y="8464746"/>
            <a:ext cx="12575911" cy="113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8212" indent="-389106" lvl="1">
              <a:lnSpc>
                <a:spcPts val="4505"/>
              </a:lnSpc>
              <a:buFont typeface="Arial"/>
              <a:buChar char="•"/>
            </a:pPr>
            <a:r>
              <a:rPr lang="en-US" sz="3604" spc="598">
                <a:solidFill>
                  <a:srgbClr val="000000"/>
                </a:solidFill>
                <a:latin typeface="Glacial Indifference"/>
              </a:rPr>
              <a:t>CHILD CAN PERSONALIZE THE DESIGN, PATTERN OR COLOR OF THEIR PROSTHESES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49459" r="3264" b="23766"/>
          <a:stretch>
            <a:fillRect/>
          </a:stretch>
        </p:blipFill>
        <p:spPr>
          <a:xfrm flipH="false" flipV="false" rot="0">
            <a:off x="2153532" y="3169489"/>
            <a:ext cx="13425445" cy="19740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56024" y="-623026"/>
            <a:ext cx="4813501" cy="549258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1028700" y="2889244"/>
            <a:ext cx="1623060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53532" y="5577010"/>
            <a:ext cx="578808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78976" y="7077198"/>
            <a:ext cx="3981982" cy="34607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38272" y="5577010"/>
            <a:ext cx="4278147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50727" y="1531170"/>
            <a:ext cx="15786547" cy="1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0"/>
              </a:lnSpc>
            </a:pPr>
            <a:r>
              <a:rPr lang="en-US" sz="8880" spc="1474">
                <a:solidFill>
                  <a:srgbClr val="000000"/>
                </a:solidFill>
                <a:latin typeface="Glacial Indifference Bold"/>
              </a:rPr>
              <a:t>TARGET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16578" y="3510976"/>
            <a:ext cx="12486803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99" spc="713">
                <a:solidFill>
                  <a:srgbClr val="000000"/>
                </a:solidFill>
                <a:latin typeface="Glacial Indifference"/>
              </a:rPr>
              <a:t> CHILDREN WITH LOWER LIMB DEFICIENCIES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32469" y="-1406956"/>
            <a:ext cx="4813501" cy="54925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01453" y="1559063"/>
            <a:ext cx="15786547" cy="140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00"/>
              </a:lnSpc>
            </a:pPr>
            <a:r>
              <a:rPr lang="en-US" sz="8880" spc="1474">
                <a:solidFill>
                  <a:srgbClr val="000000"/>
                </a:solidFill>
                <a:latin typeface="Glacial Indifference Bold"/>
              </a:rPr>
              <a:t>TARGET CUSTOMER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3002862"/>
            <a:ext cx="1623060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11239" y="4270140"/>
            <a:ext cx="3236949" cy="41115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5974" y="4132744"/>
            <a:ext cx="9518753" cy="436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0064" indent="-435032" lvl="1">
              <a:lnSpc>
                <a:spcPts val="5037"/>
              </a:lnSpc>
              <a:buFont typeface="Arial"/>
              <a:buChar char="•"/>
            </a:pPr>
            <a:r>
              <a:rPr lang="en-US" sz="4029" spc="668">
                <a:solidFill>
                  <a:srgbClr val="000000"/>
                </a:solidFill>
                <a:latin typeface="Glacial Indifference"/>
              </a:rPr>
              <a:t>MILLENNIAL PARENTS OF CHILDREN WITH LOWER LIMB DEFICIENCY</a:t>
            </a:r>
          </a:p>
          <a:p>
            <a:pPr marL="870064" indent="-435032" lvl="1">
              <a:lnSpc>
                <a:spcPts val="5037"/>
              </a:lnSpc>
              <a:buFont typeface="Arial"/>
              <a:buChar char="•"/>
            </a:pPr>
            <a:r>
              <a:rPr lang="en-US" sz="4029" spc="668">
                <a:solidFill>
                  <a:srgbClr val="000000"/>
                </a:solidFill>
                <a:latin typeface="Glacial Indifference"/>
              </a:rPr>
              <a:t>LIVING IN COLORADO OR NEIGHBORING STATES</a:t>
            </a:r>
          </a:p>
          <a:p>
            <a:pPr marL="870064" indent="-435032" lvl="1">
              <a:lnSpc>
                <a:spcPts val="5037"/>
              </a:lnSpc>
              <a:buFont typeface="Arial"/>
              <a:buChar char="•"/>
            </a:pPr>
            <a:r>
              <a:rPr lang="en-US" sz="4029" spc="668">
                <a:solidFill>
                  <a:srgbClr val="000000"/>
                </a:solidFill>
                <a:latin typeface="Glacial Indifference"/>
              </a:rPr>
              <a:t>MIDDLE CLASS</a:t>
            </a:r>
          </a:p>
          <a:p>
            <a:pPr>
              <a:lnSpc>
                <a:spcPts val="4287"/>
              </a:lnSpc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241586">
            <a:off x="14906534" y="-1358039"/>
            <a:ext cx="4705533" cy="40895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516052" y="-269530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47472" y="-1384196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5193" y="4057224"/>
            <a:ext cx="5124512" cy="27544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63264" y="4327268"/>
            <a:ext cx="3561472" cy="22143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51660" y="4181106"/>
            <a:ext cx="4607640" cy="263054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85685" y="743314"/>
            <a:ext cx="14020800" cy="126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1"/>
              </a:lnSpc>
              <a:spcBef>
                <a:spcPct val="0"/>
              </a:spcBef>
            </a:pPr>
            <a:r>
              <a:rPr lang="en-US" sz="8040" spc="1334">
                <a:solidFill>
                  <a:srgbClr val="000000"/>
                </a:solidFill>
                <a:latin typeface="Glacial Indifference Bold"/>
              </a:rPr>
              <a:t>OUR PRODUCT MARKET</a:t>
            </a:r>
          </a:p>
        </p:txBody>
      </p:sp>
      <p:sp>
        <p:nvSpPr>
          <p:cNvPr name="AutoShape 8" id="8"/>
          <p:cNvSpPr/>
          <p:nvPr/>
        </p:nvSpPr>
        <p:spPr>
          <a:xfrm>
            <a:off x="1305005" y="1963842"/>
            <a:ext cx="15954295" cy="4286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35201" y="4827218"/>
            <a:ext cx="1214438" cy="12144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/>
          <a:srcRect l="0" t="0" r="38667" b="37928"/>
          <a:stretch>
            <a:fillRect/>
          </a:stretch>
        </p:blipFill>
        <p:spPr>
          <a:xfrm flipH="false" flipV="false" rot="0">
            <a:off x="12651660" y="3921228"/>
            <a:ext cx="5003305" cy="289042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7746175"/>
            <a:ext cx="5124512" cy="18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943" spc="488">
                <a:solidFill>
                  <a:srgbClr val="000000"/>
                </a:solidFill>
                <a:latin typeface="Glacial Indifference Bold"/>
              </a:rPr>
              <a:t>CHILDREN AGES 0-14 WITH LOWER LIMB DEFICIENCY WORLDWIDE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193" y="6916424"/>
            <a:ext cx="6600004" cy="8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5"/>
              </a:lnSpc>
            </a:pPr>
            <a:r>
              <a:rPr lang="en-US" sz="5404" spc="897">
                <a:solidFill>
                  <a:srgbClr val="000000"/>
                </a:solidFill>
                <a:latin typeface="Rig Solid Medium Fill"/>
              </a:rPr>
              <a:t>   ~396,000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35197" y="6783074"/>
            <a:ext cx="6600004" cy="85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5"/>
              </a:lnSpc>
            </a:pPr>
            <a:r>
              <a:rPr lang="en-US" sz="5404" spc="897">
                <a:solidFill>
                  <a:srgbClr val="000000"/>
                </a:solidFill>
                <a:latin typeface="Rig Solid Medium Fill"/>
              </a:rPr>
              <a:t>  14,081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4877" y="7867628"/>
            <a:ext cx="5202417" cy="140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943" spc="488">
                <a:solidFill>
                  <a:srgbClr val="000000"/>
                </a:solidFill>
                <a:latin typeface="Glacial Indifference Bold"/>
              </a:rPr>
              <a:t>CHILDREN WITH LOWER LIMB DEFICIENCY IN THE UNITED STATES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51663" y="6916424"/>
            <a:ext cx="6600004" cy="97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5"/>
              </a:lnSpc>
            </a:pPr>
            <a:r>
              <a:rPr lang="en-US" sz="6204" spc="1029">
                <a:solidFill>
                  <a:srgbClr val="000000"/>
                </a:solidFill>
                <a:latin typeface="Rig Solid Medium Fill"/>
              </a:rPr>
              <a:t>~802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51660" y="7801242"/>
            <a:ext cx="5210211" cy="186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2943" spc="488">
                <a:solidFill>
                  <a:srgbClr val="000000"/>
                </a:solidFill>
                <a:latin typeface="Glacial Indifference Bold"/>
              </a:rPr>
              <a:t>CHILDREN WITH LOWER LIMB DEFICIENCY IN COLORADO AND NEIGHBORING STATES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9973" y="2968729"/>
            <a:ext cx="14476512" cy="95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6000" spc="996">
                <a:solidFill>
                  <a:srgbClr val="000000"/>
                </a:solidFill>
                <a:latin typeface="Rig Solid Medium Fill"/>
              </a:rPr>
              <a:t>TAM            SAM           SOM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001098" y="-1752509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45146" y="-1063617"/>
            <a:ext cx="5085708" cy="41148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1166852" y="2568832"/>
            <a:ext cx="15954295" cy="4286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814287" y="2654557"/>
            <a:ext cx="10659426" cy="2263449"/>
            <a:chOff x="0" y="0"/>
            <a:chExt cx="14212568" cy="30179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76225"/>
              <a:ext cx="7968565" cy="32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97"/>
                </a:lnSpc>
              </a:pPr>
              <a:r>
                <a:rPr lang="en-US" sz="14926">
                  <a:solidFill>
                    <a:srgbClr val="000000"/>
                  </a:solidFill>
                  <a:latin typeface="Rig Solid Medium Fill"/>
                </a:rPr>
                <a:t>$14.3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896004" y="635130"/>
              <a:ext cx="7316564" cy="148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4"/>
                </a:lnSpc>
                <a:spcBef>
                  <a:spcPct val="0"/>
                </a:spcBef>
              </a:pPr>
              <a:r>
                <a:rPr lang="en-US" sz="3547" spc="588">
                  <a:solidFill>
                    <a:srgbClr val="000000"/>
                  </a:solidFill>
                  <a:latin typeface="Glacial Indifference Bold"/>
                </a:rPr>
                <a:t>BILLION EXPECTED REVENUE BY 2023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70035" y="4536370"/>
            <a:ext cx="4566286" cy="5108650"/>
            <a:chOff x="0" y="0"/>
            <a:chExt cx="6088382" cy="681153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67930" b="0"/>
            <a:stretch>
              <a:fillRect/>
            </a:stretch>
          </p:blipFill>
          <p:spPr>
            <a:xfrm flipH="false" flipV="false" rot="0">
              <a:off x="421924" y="573384"/>
              <a:ext cx="1623511" cy="5486400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9147" t="0" r="0" b="0"/>
            <a:stretch>
              <a:fillRect/>
            </a:stretch>
          </p:blipFill>
          <p:spPr>
            <a:xfrm flipH="false" flipV="false" rot="0">
              <a:off x="4113379" y="592026"/>
              <a:ext cx="1561910" cy="5486400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180232" y="2664180"/>
              <a:ext cx="1756299" cy="504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7"/>
                </a:lnSpc>
              </a:pPr>
              <a:r>
                <a:rPr lang="en-US" sz="2341">
                  <a:solidFill>
                    <a:srgbClr val="000000"/>
                  </a:solidFill>
                  <a:latin typeface="Canva Sans Bold"/>
                </a:rPr>
                <a:t>$9.64 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flipV="true">
              <a:off x="1053888" y="1138126"/>
              <a:ext cx="4156484" cy="355417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2279431" y="1569138"/>
              <a:ext cx="1599952" cy="159995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AEBD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295281" y="1867901"/>
              <a:ext cx="1477819" cy="92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000000"/>
                  </a:solidFill>
                  <a:latin typeface="Canva Sans Bold"/>
                </a:rPr>
                <a:t>CAGR</a:t>
              </a:r>
            </a:p>
            <a:p>
              <a:pPr algn="ctr">
                <a:lnSpc>
                  <a:spcPts val="2713"/>
                </a:lnSpc>
              </a:pPr>
              <a:r>
                <a:rPr lang="en-US" sz="1938">
                  <a:solidFill>
                    <a:srgbClr val="000000"/>
                  </a:solidFill>
                  <a:latin typeface="Canva Sans Bold"/>
                </a:rPr>
                <a:t>4.51%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113379" y="-38100"/>
              <a:ext cx="1756299" cy="504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7"/>
                </a:lnSpc>
              </a:pPr>
              <a:r>
                <a:rPr lang="en-US" sz="2341">
                  <a:solidFill>
                    <a:srgbClr val="000000"/>
                  </a:solidFill>
                  <a:latin typeface="Canva Sans Bold"/>
                </a:rPr>
                <a:t>$14.3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292949"/>
              <a:ext cx="2134861" cy="518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499" spc="414">
                  <a:solidFill>
                    <a:srgbClr val="000000"/>
                  </a:solidFill>
                  <a:latin typeface="Glacial Indifference Bold"/>
                </a:rPr>
                <a:t>2021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953521" y="6224476"/>
              <a:ext cx="2134861" cy="518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499" spc="414">
                  <a:solidFill>
                    <a:srgbClr val="000000"/>
                  </a:solidFill>
                  <a:latin typeface="Glacial Indifference Bold"/>
                </a:rPr>
                <a:t>2030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68303" y="1154955"/>
            <a:ext cx="15752960" cy="143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5"/>
              </a:lnSpc>
              <a:spcBef>
                <a:spcPct val="0"/>
              </a:spcBef>
            </a:pPr>
            <a:r>
              <a:rPr lang="en-US" sz="9044" spc="1501">
                <a:solidFill>
                  <a:srgbClr val="000000"/>
                </a:solidFill>
                <a:latin typeface="Glacial Indifference Bold"/>
              </a:rPr>
              <a:t>INDUSTRY VALIDATION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05652" y="5073575"/>
            <a:ext cx="11314455" cy="4740177"/>
            <a:chOff x="0" y="0"/>
            <a:chExt cx="15085940" cy="6320236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385713" y="0"/>
              <a:ext cx="10700227" cy="5300268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60790" b="54603"/>
            <a:stretch>
              <a:fillRect/>
            </a:stretch>
          </p:blipFill>
          <p:spPr>
            <a:xfrm flipH="false" flipV="false" rot="0">
              <a:off x="4385713" y="0"/>
              <a:ext cx="4187718" cy="2401661"/>
            </a:xfrm>
            <a:prstGeom prst="rect">
              <a:avLst/>
            </a:prstGeom>
          </p:spPr>
        </p:pic>
        <p:sp>
          <p:nvSpPr>
            <p:cNvPr name="AutoShape 24" id="24"/>
            <p:cNvSpPr/>
            <p:nvPr/>
          </p:nvSpPr>
          <p:spPr>
            <a:xfrm flipV="true">
              <a:off x="3845028" y="1447937"/>
              <a:ext cx="2082724" cy="1862967"/>
            </a:xfrm>
            <a:prstGeom prst="line">
              <a:avLst/>
            </a:prstGeom>
            <a:ln cap="flat" w="49969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3253447"/>
              <a:ext cx="6204268" cy="3066789"/>
              <a:chOff x="0" y="0"/>
              <a:chExt cx="1189927" cy="58818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0" y="0"/>
                <a:ext cx="1189927" cy="588184"/>
              </a:xfrm>
              <a:custGeom>
                <a:avLst/>
                <a:gdLst/>
                <a:ahLst/>
                <a:cxnLst/>
                <a:rect r="r" b="b" t="t" l="l"/>
                <a:pathLst>
                  <a:path h="588184" w="1189927">
                    <a:moveTo>
                      <a:pt x="49751" y="0"/>
                    </a:moveTo>
                    <a:lnTo>
                      <a:pt x="1140175" y="0"/>
                    </a:lnTo>
                    <a:cubicBezTo>
                      <a:pt x="1153370" y="0"/>
                      <a:pt x="1166025" y="5242"/>
                      <a:pt x="1175355" y="14572"/>
                    </a:cubicBezTo>
                    <a:cubicBezTo>
                      <a:pt x="1184685" y="23902"/>
                      <a:pt x="1189927" y="36556"/>
                      <a:pt x="1189927" y="49751"/>
                    </a:cubicBezTo>
                    <a:lnTo>
                      <a:pt x="1189927" y="538433"/>
                    </a:lnTo>
                    <a:cubicBezTo>
                      <a:pt x="1189927" y="551628"/>
                      <a:pt x="1184685" y="564282"/>
                      <a:pt x="1175355" y="573613"/>
                    </a:cubicBezTo>
                    <a:cubicBezTo>
                      <a:pt x="1166025" y="582943"/>
                      <a:pt x="1153370" y="588184"/>
                      <a:pt x="1140175" y="588184"/>
                    </a:cubicBezTo>
                    <a:lnTo>
                      <a:pt x="49751" y="588184"/>
                    </a:lnTo>
                    <a:cubicBezTo>
                      <a:pt x="36556" y="588184"/>
                      <a:pt x="23902" y="582943"/>
                      <a:pt x="14572" y="573613"/>
                    </a:cubicBezTo>
                    <a:cubicBezTo>
                      <a:pt x="5242" y="564282"/>
                      <a:pt x="0" y="551628"/>
                      <a:pt x="0" y="538433"/>
                    </a:cubicBezTo>
                    <a:lnTo>
                      <a:pt x="0" y="49751"/>
                    </a:lnTo>
                    <a:cubicBezTo>
                      <a:pt x="0" y="36556"/>
                      <a:pt x="5242" y="23902"/>
                      <a:pt x="14572" y="14572"/>
                    </a:cubicBezTo>
                    <a:cubicBezTo>
                      <a:pt x="23902" y="5242"/>
                      <a:pt x="36556" y="0"/>
                      <a:pt x="49751" y="0"/>
                    </a:cubicBezTo>
                    <a:close/>
                  </a:path>
                </a:pathLst>
              </a:custGeom>
              <a:solidFill>
                <a:srgbClr val="EBDDD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89759" lIns="89759" bIns="89759" rIns="89759"/>
              <a:lstStyle/>
              <a:p>
                <a:pPr algn="ctr">
                  <a:lnSpc>
                    <a:spcPts val="2665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42197" y="4103417"/>
              <a:ext cx="5552420" cy="2068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7"/>
                </a:lnSpc>
              </a:pPr>
            </a:p>
            <a:p>
              <a:pPr algn="ctr">
                <a:lnSpc>
                  <a:spcPts val="4167"/>
                </a:lnSpc>
              </a:pPr>
              <a:r>
                <a:rPr lang="en-US" sz="3333" spc="553">
                  <a:solidFill>
                    <a:srgbClr val="000000"/>
                  </a:solidFill>
                  <a:latin typeface="Glacial Indifference Bold"/>
                </a:rPr>
                <a:t>REVENUE SHARE</a:t>
              </a:r>
            </a:p>
            <a:p>
              <a:pPr algn="ctr">
                <a:lnSpc>
                  <a:spcPts val="4167"/>
                </a:lnSpc>
              </a:pPr>
              <a:r>
                <a:rPr lang="en-US" sz="3333" spc="553">
                  <a:solidFill>
                    <a:srgbClr val="000000"/>
                  </a:solidFill>
                  <a:latin typeface="Glacial Indifference Bold"/>
                </a:rPr>
                <a:t>2022</a:t>
              </a:r>
              <a:r>
                <a:rPr lang="en-US" sz="3333" spc="553">
                  <a:solidFill>
                    <a:srgbClr val="000000"/>
                  </a:solidFill>
                  <a:latin typeface="Glacial Indifference Bold"/>
                </a:rPr>
                <a:t>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27417" y="3284606"/>
              <a:ext cx="3581981" cy="1502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36"/>
                </a:lnSpc>
              </a:pPr>
              <a:r>
                <a:rPr lang="en-US" sz="7229" spc="1200">
                  <a:solidFill>
                    <a:srgbClr val="000000"/>
                  </a:solidFill>
                  <a:latin typeface="Rig Solid Medium Fill"/>
                </a:rPr>
                <a:t>37%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547966" y="652471"/>
            <a:ext cx="919206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lacial Indifference Bold"/>
              </a:rPr>
              <a:t>PROTHETICS AND ORTHOTICS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8233" y="1472752"/>
            <a:ext cx="14651534" cy="131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3"/>
              </a:lnSpc>
              <a:spcBef>
                <a:spcPct val="0"/>
              </a:spcBef>
            </a:pPr>
            <a:r>
              <a:rPr lang="en-US" sz="8458" spc="1404">
                <a:solidFill>
                  <a:srgbClr val="000000"/>
                </a:solidFill>
                <a:latin typeface="Glacial Indifference Bold"/>
              </a:rPr>
              <a:t>A TWO TIER STRATEGY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791845" y="6562204"/>
            <a:ext cx="3547914" cy="2532635"/>
            <a:chOff x="0" y="0"/>
            <a:chExt cx="1114082" cy="79527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114082" cy="795274"/>
            </a:xfrm>
            <a:custGeom>
              <a:avLst/>
              <a:gdLst/>
              <a:ahLst/>
              <a:cxnLst/>
              <a:rect r="r" b="b" t="t" l="l"/>
              <a:pathLst>
                <a:path h="795274" w="1114082">
                  <a:moveTo>
                    <a:pt x="82920" y="0"/>
                  </a:moveTo>
                  <a:lnTo>
                    <a:pt x="1031162" y="0"/>
                  </a:lnTo>
                  <a:cubicBezTo>
                    <a:pt x="1076957" y="0"/>
                    <a:pt x="1114082" y="37125"/>
                    <a:pt x="1114082" y="82920"/>
                  </a:cubicBezTo>
                  <a:lnTo>
                    <a:pt x="1114082" y="712354"/>
                  </a:lnTo>
                  <a:cubicBezTo>
                    <a:pt x="1114082" y="758150"/>
                    <a:pt x="1076957" y="795274"/>
                    <a:pt x="1031162" y="795274"/>
                  </a:cubicBezTo>
                  <a:lnTo>
                    <a:pt x="82920" y="795274"/>
                  </a:lnTo>
                  <a:cubicBezTo>
                    <a:pt x="37125" y="795274"/>
                    <a:pt x="0" y="758150"/>
                    <a:pt x="0" y="712354"/>
                  </a:cubicBezTo>
                  <a:lnTo>
                    <a:pt x="0" y="82920"/>
                  </a:lnTo>
                  <a:cubicBezTo>
                    <a:pt x="0" y="37125"/>
                    <a:pt x="37125" y="0"/>
                    <a:pt x="82920" y="0"/>
                  </a:cubicBezTo>
                  <a:close/>
                </a:path>
              </a:pathLst>
            </a:custGeom>
            <a:solidFill>
              <a:srgbClr val="E9C2C2">
                <a:alpha val="6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7521" lIns="57521" bIns="57521" rIns="57521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08689" y="6543154"/>
            <a:ext cx="4114226" cy="237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028" spc="502">
                <a:solidFill>
                  <a:srgbClr val="000000"/>
                </a:solidFill>
                <a:latin typeface="Glacial Indifference"/>
              </a:rPr>
              <a:t>SELLING PROSTHETIC DEVICES TO HEALTHCARE COMPANIES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872290" y="6556211"/>
            <a:ext cx="3120386" cy="2532635"/>
            <a:chOff x="0" y="0"/>
            <a:chExt cx="4160514" cy="337684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160514" cy="3376847"/>
              <a:chOff x="0" y="0"/>
              <a:chExt cx="979834" cy="79527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979834" cy="795274"/>
              </a:xfrm>
              <a:custGeom>
                <a:avLst/>
                <a:gdLst/>
                <a:ahLst/>
                <a:cxnLst/>
                <a:rect r="r" b="b" t="t" l="l"/>
                <a:pathLst>
                  <a:path h="795274" w="979834">
                    <a:moveTo>
                      <a:pt x="94281" y="0"/>
                    </a:moveTo>
                    <a:lnTo>
                      <a:pt x="885553" y="0"/>
                    </a:lnTo>
                    <a:cubicBezTo>
                      <a:pt x="910558" y="0"/>
                      <a:pt x="934538" y="9933"/>
                      <a:pt x="952220" y="27614"/>
                    </a:cubicBezTo>
                    <a:cubicBezTo>
                      <a:pt x="969901" y="45295"/>
                      <a:pt x="979834" y="69276"/>
                      <a:pt x="979834" y="94281"/>
                    </a:cubicBezTo>
                    <a:lnTo>
                      <a:pt x="979834" y="700993"/>
                    </a:lnTo>
                    <a:cubicBezTo>
                      <a:pt x="979834" y="725998"/>
                      <a:pt x="969901" y="749979"/>
                      <a:pt x="952220" y="767660"/>
                    </a:cubicBezTo>
                    <a:cubicBezTo>
                      <a:pt x="934538" y="785341"/>
                      <a:pt x="910558" y="795274"/>
                      <a:pt x="885553" y="795274"/>
                    </a:cubicBezTo>
                    <a:lnTo>
                      <a:pt x="94281" y="795274"/>
                    </a:lnTo>
                    <a:cubicBezTo>
                      <a:pt x="69276" y="795274"/>
                      <a:pt x="45295" y="785341"/>
                      <a:pt x="27614" y="767660"/>
                    </a:cubicBezTo>
                    <a:cubicBezTo>
                      <a:pt x="9933" y="749979"/>
                      <a:pt x="0" y="725998"/>
                      <a:pt x="0" y="700993"/>
                    </a:cubicBezTo>
                    <a:lnTo>
                      <a:pt x="0" y="94281"/>
                    </a:lnTo>
                    <a:cubicBezTo>
                      <a:pt x="0" y="69276"/>
                      <a:pt x="9933" y="45295"/>
                      <a:pt x="27614" y="27614"/>
                    </a:cubicBezTo>
                    <a:cubicBezTo>
                      <a:pt x="45295" y="9933"/>
                      <a:pt x="69276" y="0"/>
                      <a:pt x="94281" y="0"/>
                    </a:cubicBezTo>
                    <a:close/>
                  </a:path>
                </a:pathLst>
              </a:custGeom>
              <a:solidFill>
                <a:srgbClr val="DFA5A9">
                  <a:alpha val="66667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7521" lIns="57521" bIns="57521" rIns="57521"/>
              <a:lstStyle/>
              <a:p>
                <a:pPr algn="ctr">
                  <a:lnSpc>
                    <a:spcPts val="2665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82685" y="413346"/>
              <a:ext cx="4077829" cy="2531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5"/>
                </a:lnSpc>
                <a:spcBef>
                  <a:spcPct val="0"/>
                </a:spcBef>
              </a:pPr>
              <a:r>
                <a:rPr lang="en-US" sz="3028" spc="502">
                  <a:solidFill>
                    <a:srgbClr val="000000"/>
                  </a:solidFill>
                  <a:latin typeface="Glacial Indifference"/>
                </a:rPr>
                <a:t>SELLS OUR PROSTHETIC DEVICES TO PATIENTS  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262621" y="2740569"/>
            <a:ext cx="15954295" cy="4286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227" t="0" r="20002" b="0"/>
          <a:stretch>
            <a:fillRect/>
          </a:stretch>
        </p:blipFill>
        <p:spPr>
          <a:xfrm flipH="false" flipV="false" rot="-5400000">
            <a:off x="5456158" y="6367484"/>
            <a:ext cx="7665180" cy="51149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3141820" y="6556211"/>
            <a:ext cx="1786991" cy="50482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2142670" y="3157651"/>
            <a:ext cx="5630564" cy="2933677"/>
            <a:chOff x="0" y="0"/>
            <a:chExt cx="7507419" cy="391156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507419" cy="3911569"/>
              <a:chOff x="0" y="0"/>
              <a:chExt cx="1802484" cy="9391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0" y="0"/>
                <a:ext cx="1802484" cy="939143"/>
              </a:xfrm>
              <a:custGeom>
                <a:avLst/>
                <a:gdLst/>
                <a:ahLst/>
                <a:cxnLst/>
                <a:rect r="r" b="b" t="t" l="l"/>
                <a:pathLst>
                  <a:path h="939143" w="1802484">
                    <a:moveTo>
                      <a:pt x="47412" y="0"/>
                    </a:moveTo>
                    <a:lnTo>
                      <a:pt x="1755072" y="0"/>
                    </a:lnTo>
                    <a:cubicBezTo>
                      <a:pt x="1767646" y="0"/>
                      <a:pt x="1779706" y="4995"/>
                      <a:pt x="1788597" y="13887"/>
                    </a:cubicBezTo>
                    <a:cubicBezTo>
                      <a:pt x="1797488" y="22778"/>
                      <a:pt x="1802484" y="34837"/>
                      <a:pt x="1802484" y="47412"/>
                    </a:cubicBezTo>
                    <a:lnTo>
                      <a:pt x="1802484" y="891731"/>
                    </a:lnTo>
                    <a:cubicBezTo>
                      <a:pt x="1802484" y="904305"/>
                      <a:pt x="1797488" y="916365"/>
                      <a:pt x="1788597" y="925256"/>
                    </a:cubicBezTo>
                    <a:cubicBezTo>
                      <a:pt x="1779706" y="934148"/>
                      <a:pt x="1767646" y="939143"/>
                      <a:pt x="1755072" y="939143"/>
                    </a:cubicBezTo>
                    <a:lnTo>
                      <a:pt x="47412" y="939143"/>
                    </a:lnTo>
                    <a:cubicBezTo>
                      <a:pt x="34837" y="939143"/>
                      <a:pt x="22778" y="934148"/>
                      <a:pt x="13887" y="925256"/>
                    </a:cubicBezTo>
                    <a:cubicBezTo>
                      <a:pt x="4995" y="916365"/>
                      <a:pt x="0" y="904305"/>
                      <a:pt x="0" y="891731"/>
                    </a:cubicBezTo>
                    <a:lnTo>
                      <a:pt x="0" y="47412"/>
                    </a:lnTo>
                    <a:cubicBezTo>
                      <a:pt x="0" y="34837"/>
                      <a:pt x="4995" y="22778"/>
                      <a:pt x="13887" y="13887"/>
                    </a:cubicBezTo>
                    <a:cubicBezTo>
                      <a:pt x="22778" y="4995"/>
                      <a:pt x="34837" y="0"/>
                      <a:pt x="47412" y="0"/>
                    </a:cubicBezTo>
                    <a:close/>
                  </a:path>
                </a:pathLst>
              </a:custGeom>
              <a:solidFill>
                <a:srgbClr val="E2AAF1">
                  <a:alpha val="66667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2179" lIns="62179" bIns="62179" rIns="62179"/>
              <a:lstStyle/>
              <a:p>
                <a:pPr algn="ctr">
                  <a:lnSpc>
                    <a:spcPts val="2665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32527" y="-8982"/>
              <a:ext cx="7042364" cy="3815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58"/>
                </a:lnSpc>
              </a:pPr>
              <a:r>
                <a:rPr lang="en-US" sz="5470">
                  <a:solidFill>
                    <a:srgbClr val="000000"/>
                  </a:solidFill>
                  <a:latin typeface="Glacial Indifference Bold"/>
                </a:rPr>
                <a:t>BUSINESS TO BUSINESS TO CONSUMER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97683" y="8015335"/>
            <a:ext cx="2275266" cy="2147024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977733" y="902121"/>
            <a:ext cx="11281567" cy="62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4"/>
              </a:lnSpc>
            </a:pPr>
            <a:r>
              <a:rPr lang="en-US" sz="5315">
                <a:solidFill>
                  <a:srgbClr val="000000"/>
                </a:solidFill>
                <a:latin typeface="Glacial Indifference"/>
              </a:rPr>
              <a:t>OUR BUSINESS MODEL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006436" y="3157651"/>
            <a:ext cx="5548309" cy="2534282"/>
            <a:chOff x="0" y="0"/>
            <a:chExt cx="1611709" cy="736175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1611709" cy="736175"/>
            </a:xfrm>
            <a:custGeom>
              <a:avLst/>
              <a:gdLst/>
              <a:ahLst/>
              <a:cxnLst/>
              <a:rect r="r" b="b" t="t" l="l"/>
              <a:pathLst>
                <a:path h="736175" w="1611709">
                  <a:moveTo>
                    <a:pt x="53024" y="0"/>
                  </a:moveTo>
                  <a:lnTo>
                    <a:pt x="1558685" y="0"/>
                  </a:lnTo>
                  <a:cubicBezTo>
                    <a:pt x="1572748" y="0"/>
                    <a:pt x="1586235" y="5586"/>
                    <a:pt x="1596179" y="15530"/>
                  </a:cubicBezTo>
                  <a:cubicBezTo>
                    <a:pt x="1606123" y="25474"/>
                    <a:pt x="1611709" y="38961"/>
                    <a:pt x="1611709" y="53024"/>
                  </a:cubicBezTo>
                  <a:lnTo>
                    <a:pt x="1611709" y="683151"/>
                  </a:lnTo>
                  <a:cubicBezTo>
                    <a:pt x="1611709" y="697214"/>
                    <a:pt x="1606123" y="710701"/>
                    <a:pt x="1596179" y="720644"/>
                  </a:cubicBezTo>
                  <a:cubicBezTo>
                    <a:pt x="1586235" y="730588"/>
                    <a:pt x="1572748" y="736175"/>
                    <a:pt x="1558685" y="736175"/>
                  </a:cubicBezTo>
                  <a:lnTo>
                    <a:pt x="53024" y="736175"/>
                  </a:lnTo>
                  <a:cubicBezTo>
                    <a:pt x="38961" y="736175"/>
                    <a:pt x="25474" y="730588"/>
                    <a:pt x="15530" y="720644"/>
                  </a:cubicBezTo>
                  <a:cubicBezTo>
                    <a:pt x="5586" y="710701"/>
                    <a:pt x="0" y="697214"/>
                    <a:pt x="0" y="683151"/>
                  </a:cubicBezTo>
                  <a:lnTo>
                    <a:pt x="0" y="53024"/>
                  </a:lnTo>
                  <a:cubicBezTo>
                    <a:pt x="0" y="38961"/>
                    <a:pt x="5586" y="25474"/>
                    <a:pt x="15530" y="15530"/>
                  </a:cubicBezTo>
                  <a:cubicBezTo>
                    <a:pt x="25474" y="5586"/>
                    <a:pt x="38961" y="0"/>
                    <a:pt x="53024" y="0"/>
                  </a:cubicBezTo>
                  <a:close/>
                </a:path>
              </a:pathLst>
            </a:custGeom>
            <a:solidFill>
              <a:srgbClr val="7DD4D3">
                <a:alpha val="66667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62179" lIns="62179" bIns="62179" rIns="62179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22750" y="3362963"/>
            <a:ext cx="8464842" cy="202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5807">
                <a:solidFill>
                  <a:srgbClr val="000000"/>
                </a:solidFill>
                <a:latin typeface="Glacial Indifference Bold"/>
              </a:rPr>
              <a:t>BUSINESS TO CONSUMER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36421" y="4041775"/>
            <a:ext cx="2214321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5"/>
              </a:lnSpc>
            </a:pPr>
            <a:r>
              <a:rPr lang="en-US" sz="3500" spc="581">
                <a:solidFill>
                  <a:srgbClr val="000000"/>
                </a:solidFill>
                <a:latin typeface="Glacial Indifference Bold"/>
              </a:rPr>
              <a:t>TIER 2: </a:t>
            </a:r>
          </a:p>
          <a:p>
            <a:pPr algn="just">
              <a:lnSpc>
                <a:spcPts val="4375"/>
              </a:lnSpc>
            </a:pPr>
            <a:r>
              <a:rPr lang="en-US" sz="3500" spc="581">
                <a:solidFill>
                  <a:srgbClr val="000000"/>
                </a:solidFill>
                <a:latin typeface="Glacial Indifference Bold"/>
              </a:rPr>
              <a:t>FUTURE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6117" y="4056510"/>
            <a:ext cx="2313267" cy="110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5"/>
              </a:lnSpc>
            </a:pPr>
            <a:r>
              <a:rPr lang="en-US" sz="3500" spc="581">
                <a:solidFill>
                  <a:srgbClr val="000000"/>
                </a:solidFill>
                <a:latin typeface="Glacial Indifference Bold"/>
              </a:rPr>
              <a:t>TIER 1: PRESENT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53775">
            <a:off x="-794613" y="-2383373"/>
            <a:ext cx="4198776" cy="4114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531191" y="6063408"/>
            <a:ext cx="6724409" cy="3801534"/>
            <a:chOff x="0" y="0"/>
            <a:chExt cx="8965879" cy="506871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8965879" cy="5068712"/>
              <a:chOff x="0" y="0"/>
              <a:chExt cx="1953350" cy="110429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>
                <a:off x="0" y="0"/>
                <a:ext cx="1953351" cy="1104295"/>
              </a:xfrm>
              <a:custGeom>
                <a:avLst/>
                <a:gdLst/>
                <a:ahLst/>
                <a:cxnLst/>
                <a:rect r="r" b="b" t="t" l="l"/>
                <a:pathLst>
                  <a:path h="1104295" w="1953351">
                    <a:moveTo>
                      <a:pt x="43750" y="0"/>
                    </a:moveTo>
                    <a:lnTo>
                      <a:pt x="1909600" y="0"/>
                    </a:lnTo>
                    <a:cubicBezTo>
                      <a:pt x="1921204" y="0"/>
                      <a:pt x="1932332" y="4609"/>
                      <a:pt x="1940536" y="12814"/>
                    </a:cubicBezTo>
                    <a:cubicBezTo>
                      <a:pt x="1948741" y="21019"/>
                      <a:pt x="1953351" y="32147"/>
                      <a:pt x="1953351" y="43750"/>
                    </a:cubicBezTo>
                    <a:lnTo>
                      <a:pt x="1953351" y="1060545"/>
                    </a:lnTo>
                    <a:cubicBezTo>
                      <a:pt x="1953351" y="1084707"/>
                      <a:pt x="1933763" y="1104295"/>
                      <a:pt x="1909600" y="1104295"/>
                    </a:cubicBezTo>
                    <a:lnTo>
                      <a:pt x="43750" y="1104295"/>
                    </a:lnTo>
                    <a:cubicBezTo>
                      <a:pt x="19588" y="1104295"/>
                      <a:pt x="0" y="1084707"/>
                      <a:pt x="0" y="1060545"/>
                    </a:cubicBezTo>
                    <a:lnTo>
                      <a:pt x="0" y="43750"/>
                    </a:lnTo>
                    <a:cubicBezTo>
                      <a:pt x="0" y="19588"/>
                      <a:pt x="19588" y="0"/>
                      <a:pt x="43750" y="0"/>
                    </a:cubicBezTo>
                    <a:close/>
                  </a:path>
                </a:pathLst>
              </a:custGeom>
              <a:solidFill>
                <a:srgbClr val="F6BAC0">
                  <a:alpha val="66667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62179" lIns="62179" bIns="62179" rIns="62179"/>
              <a:lstStyle/>
              <a:p>
                <a:pPr algn="ctr">
                  <a:lnSpc>
                    <a:spcPts val="2665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82723" y="1534847"/>
              <a:ext cx="8200432" cy="2725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1"/>
                </a:lnSpc>
                <a:spcBef>
                  <a:spcPct val="0"/>
                </a:spcBef>
              </a:pPr>
              <a:r>
                <a:rPr lang="en-US" sz="3273" spc="543">
                  <a:solidFill>
                    <a:srgbClr val="000000"/>
                  </a:solidFill>
                  <a:latin typeface="Glacial Indifference"/>
                </a:rPr>
                <a:t> PROSTHETIC DEVICE CUSTOMIZED AND PERSONALIZED, SOLD DIRECTLY TO CUSTOMER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82723" y="492125"/>
              <a:ext cx="8200432" cy="894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1"/>
                </a:lnSpc>
                <a:spcBef>
                  <a:spcPct val="0"/>
                </a:spcBef>
              </a:pPr>
              <a:r>
                <a:rPr lang="en-US" sz="4273" spc="709">
                  <a:solidFill>
                    <a:srgbClr val="000000"/>
                  </a:solidFill>
                  <a:latin typeface="Glacial Indifference Bold"/>
                </a:rPr>
                <a:t>UNIT SALE MODEL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3085946" cy="26819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36057" y="7605032"/>
            <a:ext cx="3085946" cy="268196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3728910" y="2119928"/>
            <a:ext cx="10830180" cy="63229"/>
          </a:xfrm>
          <a:prstGeom prst="line">
            <a:avLst/>
          </a:prstGeom>
          <a:ln cap="flat" w="85725">
            <a:solidFill>
              <a:srgbClr val="DFA4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7660" y="2568918"/>
            <a:ext cx="3300934" cy="17742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6951" y="4734028"/>
            <a:ext cx="1822755" cy="16570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87514" y="7482727"/>
            <a:ext cx="1582159" cy="192094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58530" y="2549868"/>
            <a:ext cx="10441175" cy="251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5439" spc="903">
                <a:solidFill>
                  <a:srgbClr val="000000"/>
                </a:solidFill>
                <a:latin typeface="Rig Solid Medium Fill"/>
              </a:rPr>
              <a:t>NOT BASED IN U.S</a:t>
            </a: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93171" y="4714978"/>
            <a:ext cx="8550829" cy="336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5439" spc="903">
                <a:solidFill>
                  <a:srgbClr val="000000"/>
                </a:solidFill>
                <a:latin typeface="Rig Solid Medium Fill"/>
              </a:rPr>
              <a:t>HUMANITARIAN </a:t>
            </a:r>
          </a:p>
          <a:p>
            <a:pPr algn="ctr">
              <a:lnSpc>
                <a:spcPts val="6799"/>
              </a:lnSpc>
            </a:pPr>
            <a:r>
              <a:rPr lang="en-US" sz="5439" spc="903">
                <a:solidFill>
                  <a:srgbClr val="000000"/>
                </a:solidFill>
                <a:latin typeface="Rig Solid Medium Fill"/>
              </a:rPr>
              <a:t>FOUNDATION</a:t>
            </a: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27535" y="6961927"/>
            <a:ext cx="8550829" cy="394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5439" spc="903">
                <a:solidFill>
                  <a:srgbClr val="000000"/>
                </a:solidFill>
                <a:latin typeface="Rig Solid Medium Fill"/>
              </a:rPr>
              <a:t>FOCUS ON PROSTHETIC HANDS  </a:t>
            </a: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  <a:p>
            <a:pPr>
              <a:lnSpc>
                <a:spcPts val="2175"/>
              </a:lnSpc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48758" y="7301772"/>
            <a:ext cx="2174229" cy="226464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69057" y="7301772"/>
            <a:ext cx="1466632" cy="215681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18718" y="6734908"/>
            <a:ext cx="4754496" cy="411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97515" y="-1545882"/>
            <a:ext cx="4754496" cy="4114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699004" y="485124"/>
            <a:ext cx="8429123" cy="12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9"/>
              </a:lnSpc>
              <a:spcBef>
                <a:spcPct val="0"/>
              </a:spcBef>
            </a:pPr>
            <a:r>
              <a:rPr lang="en-US" sz="7935" spc="1317">
                <a:solidFill>
                  <a:srgbClr val="000000"/>
                </a:solidFill>
                <a:latin typeface="Glacial Indifference Bold"/>
              </a:rPr>
              <a:t>COMPETITION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62807" y="2269627"/>
            <a:ext cx="2670668" cy="6115085"/>
          </a:xfrm>
          <a:prstGeom prst="rect">
            <a:avLst/>
          </a:prstGeom>
          <a:solidFill>
            <a:srgbClr val="DFA2AA"/>
          </a:solidFill>
        </p:spPr>
      </p:sp>
      <p:sp>
        <p:nvSpPr>
          <p:cNvPr name="AutoShape 3" id="3"/>
          <p:cNvSpPr/>
          <p:nvPr/>
        </p:nvSpPr>
        <p:spPr>
          <a:xfrm rot="0">
            <a:off x="7223975" y="2269627"/>
            <a:ext cx="2670668" cy="6115085"/>
          </a:xfrm>
          <a:prstGeom prst="rect">
            <a:avLst/>
          </a:prstGeom>
          <a:solidFill>
            <a:srgbClr val="7DD4D1"/>
          </a:solidFill>
        </p:spPr>
      </p:sp>
      <p:sp>
        <p:nvSpPr>
          <p:cNvPr name="AutoShape 4" id="4"/>
          <p:cNvSpPr/>
          <p:nvPr/>
        </p:nvSpPr>
        <p:spPr>
          <a:xfrm rot="0">
            <a:off x="10085144" y="2269627"/>
            <a:ext cx="2670668" cy="6115085"/>
          </a:xfrm>
          <a:prstGeom prst="rect">
            <a:avLst/>
          </a:prstGeom>
          <a:solidFill>
            <a:srgbClr val="F1BD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39124" y="7259810"/>
            <a:ext cx="562707" cy="4435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77956" y="3826366"/>
            <a:ext cx="562707" cy="44354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19379" y="7302820"/>
            <a:ext cx="357525" cy="3575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0547" y="4949511"/>
            <a:ext cx="357525" cy="3575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19379" y="5065292"/>
            <a:ext cx="357525" cy="3575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0547" y="6184056"/>
            <a:ext cx="357525" cy="35752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41715" y="5065292"/>
            <a:ext cx="357525" cy="35752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2794" y="7401732"/>
            <a:ext cx="2566988" cy="40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7"/>
              </a:lnSpc>
            </a:pPr>
            <a:r>
              <a:rPr lang="en-US" sz="2490" spc="124">
                <a:solidFill>
                  <a:srgbClr val="191919"/>
                </a:solidFill>
                <a:latin typeface="Glacial Indifference Bold"/>
              </a:rPr>
              <a:t>Hero ARM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851900" y="1773171"/>
            <a:ext cx="13977527" cy="77882"/>
          </a:xfrm>
          <a:prstGeom prst="line">
            <a:avLst/>
          </a:prstGeom>
          <a:ln cap="flat" w="85725">
            <a:solidFill>
              <a:srgbClr val="DFA4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185" y="7200900"/>
            <a:ext cx="1803031" cy="411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40351" y="-1717335"/>
            <a:ext cx="5085708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52525" y="3220665"/>
            <a:ext cx="3019782" cy="2098493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53307" y="2629743"/>
            <a:ext cx="228966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40">
                <a:solidFill>
                  <a:srgbClr val="FFFFFF"/>
                </a:solidFill>
                <a:latin typeface="Aileron Regular Bold"/>
              </a:rPr>
              <a:t>PRICE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14475" y="2629743"/>
            <a:ext cx="228966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40">
                <a:solidFill>
                  <a:srgbClr val="FFFFFF"/>
                </a:solidFill>
                <a:latin typeface="Aileron Regular Bold"/>
              </a:rPr>
              <a:t>CREATIVITY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80394" y="2629743"/>
            <a:ext cx="248016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240">
                <a:solidFill>
                  <a:srgbClr val="FFFFFF"/>
                </a:solidFill>
                <a:latin typeface="Aileron Regular Bold"/>
              </a:rPr>
              <a:t>MONITORING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128354" y="4920936"/>
            <a:ext cx="2902439" cy="40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3"/>
              </a:lnSpc>
            </a:pPr>
            <a:r>
              <a:rPr lang="en-US" sz="2487" spc="124">
                <a:solidFill>
                  <a:srgbClr val="191919"/>
                </a:solidFill>
                <a:latin typeface="Glacial Indifference Bold"/>
              </a:rPr>
              <a:t>E-NABLE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6721" y="5966505"/>
            <a:ext cx="2566988" cy="40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7"/>
              </a:lnSpc>
            </a:pPr>
            <a:r>
              <a:rPr lang="en-US" sz="2490" spc="124">
                <a:solidFill>
                  <a:srgbClr val="191919"/>
                </a:solidFill>
                <a:latin typeface="Glacial Indifference Bold"/>
              </a:rPr>
              <a:t> Bionic Arm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99004" y="485124"/>
            <a:ext cx="8429123" cy="124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9"/>
              </a:lnSpc>
              <a:spcBef>
                <a:spcPct val="0"/>
              </a:spcBef>
            </a:pPr>
            <a:r>
              <a:rPr lang="en-US" sz="7935" spc="1317">
                <a:solidFill>
                  <a:srgbClr val="000000"/>
                </a:solidFill>
                <a:latin typeface="Glacial Indifference Bold"/>
              </a:rPr>
              <a:t>COMPETITION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6788" y="3806720"/>
            <a:ext cx="562707" cy="44354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7829" y="3826366"/>
            <a:ext cx="562707" cy="44354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77956" y="7302820"/>
            <a:ext cx="562707" cy="44354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87829" y="6098036"/>
            <a:ext cx="562707" cy="443545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18675" y="6098036"/>
            <a:ext cx="357525" cy="357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416" r="0" b="54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481" y="2064888"/>
            <a:ext cx="12836111" cy="432093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13278" y="2240430"/>
            <a:ext cx="9825862" cy="5071889"/>
            <a:chOff x="0" y="0"/>
            <a:chExt cx="2587881" cy="133580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2587881" cy="1335806"/>
            </a:xfrm>
            <a:custGeom>
              <a:avLst/>
              <a:gdLst/>
              <a:ahLst/>
              <a:cxnLst/>
              <a:rect r="r" b="b" t="t" l="l"/>
              <a:pathLst>
                <a:path h="1335806" w="2587881">
                  <a:moveTo>
                    <a:pt x="0" y="0"/>
                  </a:moveTo>
                  <a:lnTo>
                    <a:pt x="2587881" y="0"/>
                  </a:lnTo>
                  <a:lnTo>
                    <a:pt x="2587881" y="1335806"/>
                  </a:lnTo>
                  <a:lnTo>
                    <a:pt x="0" y="1335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955719" y="356507"/>
            <a:ext cx="7389644" cy="1063387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793" r="0" b="0"/>
          <a:stretch>
            <a:fillRect/>
          </a:stretch>
        </p:blipFill>
        <p:spPr>
          <a:xfrm flipH="false" flipV="false" rot="-380983">
            <a:off x="4386367" y="994725"/>
            <a:ext cx="12035823" cy="829755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07372" y="6480341"/>
            <a:ext cx="12606330" cy="128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  <a:spcBef>
                <a:spcPts val="3922"/>
              </a:spcBef>
            </a:pPr>
            <a:r>
              <a:rPr lang="en-US" sz="3735" spc="336">
                <a:solidFill>
                  <a:srgbClr val="000000"/>
                </a:solidFill>
                <a:latin typeface="Hussar Bold"/>
              </a:rPr>
              <a:t>JOIN OUR MISSION TO MAKE EVERY CHILD FEEL PROUD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298" r="0" b="829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2172" y="-881970"/>
            <a:ext cx="2446436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90504" y="-1049050"/>
            <a:ext cx="12043612" cy="113360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89401">
            <a:off x="795737" y="6005372"/>
            <a:ext cx="172821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54037" y="5838544"/>
            <a:ext cx="2909071" cy="38277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90363" y="2348704"/>
            <a:ext cx="10907275" cy="448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17"/>
              </a:lnSpc>
              <a:spcBef>
                <a:spcPct val="0"/>
              </a:spcBef>
            </a:pPr>
            <a:r>
              <a:rPr lang="en-US" sz="9453">
                <a:solidFill>
                  <a:srgbClr val="000000"/>
                </a:solidFill>
                <a:latin typeface="Glacial Indifference Bold"/>
              </a:rPr>
              <a:t>14,081 Children  with Lower Limb Deficiencies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5390" y="6813046"/>
            <a:ext cx="7937219" cy="50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3203" spc="12">
                <a:solidFill>
                  <a:srgbClr val="353B57"/>
                </a:solidFill>
                <a:latin typeface="Glacial Indifference"/>
              </a:rPr>
              <a:t>Prosthetics and Orthotics International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5159" y="230322"/>
            <a:ext cx="17458119" cy="9826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8530" y="3245304"/>
            <a:ext cx="14570940" cy="2478841"/>
            <a:chOff x="0" y="0"/>
            <a:chExt cx="19427920" cy="3305122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9427920" cy="3305122"/>
              <a:chOff x="0" y="0"/>
              <a:chExt cx="13271500" cy="225777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38100" y="0"/>
                <a:ext cx="78613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7861300">
                    <a:moveTo>
                      <a:pt x="381000" y="215900"/>
                    </a:moveTo>
                    <a:cubicBezTo>
                      <a:pt x="381000" y="88900"/>
                      <a:pt x="482600" y="0"/>
                      <a:pt x="596900" y="0"/>
                    </a:cubicBezTo>
                    <a:cubicBezTo>
                      <a:pt x="711200" y="0"/>
                      <a:pt x="812800" y="88900"/>
                      <a:pt x="812800" y="215900"/>
                    </a:cubicBezTo>
                    <a:lnTo>
                      <a:pt x="812800" y="279400"/>
                    </a:lnTo>
                    <a:cubicBezTo>
                      <a:pt x="812800" y="393700"/>
                      <a:pt x="711200" y="495300"/>
                      <a:pt x="596900" y="495300"/>
                    </a:cubicBezTo>
                    <a:cubicBezTo>
                      <a:pt x="482600" y="495300"/>
                      <a:pt x="381000" y="393700"/>
                      <a:pt x="381000" y="279400"/>
                    </a:cubicBezTo>
                    <a:lnTo>
                      <a:pt x="381000" y="215900"/>
                    </a:lnTo>
                    <a:moveTo>
                      <a:pt x="596900" y="1346200"/>
                    </a:moveTo>
                    <a:lnTo>
                      <a:pt x="533400" y="2133600"/>
                    </a:lnTo>
                    <a:cubicBezTo>
                      <a:pt x="533400" y="2197100"/>
                      <a:pt x="469900" y="2260600"/>
                      <a:pt x="393700" y="2260600"/>
                    </a:cubicBezTo>
                    <a:lnTo>
                      <a:pt x="355600" y="2260600"/>
                    </a:lnTo>
                    <a:cubicBezTo>
                      <a:pt x="330200" y="2260600"/>
                      <a:pt x="317500" y="2247900"/>
                      <a:pt x="317500" y="2222500"/>
                    </a:cubicBezTo>
                    <a:lnTo>
                      <a:pt x="317500" y="901700"/>
                    </a:lnTo>
                    <a:lnTo>
                      <a:pt x="228600" y="1295400"/>
                    </a:lnTo>
                    <a:cubicBezTo>
                      <a:pt x="215900" y="1358900"/>
                      <a:pt x="165100" y="1409700"/>
                      <a:pt x="889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25400" y="1409700"/>
                      <a:pt x="12700" y="1397000"/>
                    </a:cubicBezTo>
                    <a:cubicBezTo>
                      <a:pt x="12700" y="1384300"/>
                      <a:pt x="0" y="1384300"/>
                      <a:pt x="0" y="1371600"/>
                    </a:cubicBezTo>
                    <a:lnTo>
                      <a:pt x="127000" y="774700"/>
                    </a:lnTo>
                    <a:cubicBezTo>
                      <a:pt x="152400" y="647700"/>
                      <a:pt x="266700" y="558800"/>
                      <a:pt x="381000" y="558800"/>
                    </a:cubicBezTo>
                    <a:lnTo>
                      <a:pt x="812800" y="558800"/>
                    </a:lnTo>
                    <a:cubicBezTo>
                      <a:pt x="927100" y="558800"/>
                      <a:pt x="1041400" y="647700"/>
                      <a:pt x="1066800" y="774700"/>
                    </a:cubicBezTo>
                    <a:lnTo>
                      <a:pt x="1193800" y="1371600"/>
                    </a:lnTo>
                    <a:cubicBezTo>
                      <a:pt x="1193800" y="1384300"/>
                      <a:pt x="1181100" y="1384300"/>
                      <a:pt x="1181100" y="1397000"/>
                    </a:cubicBezTo>
                    <a:cubicBezTo>
                      <a:pt x="1168400" y="1409700"/>
                      <a:pt x="1168400" y="1409700"/>
                      <a:pt x="1155700" y="1409700"/>
                    </a:cubicBezTo>
                    <a:lnTo>
                      <a:pt x="1104900" y="1409700"/>
                    </a:lnTo>
                    <a:cubicBezTo>
                      <a:pt x="1028700" y="1409700"/>
                      <a:pt x="977900" y="1358900"/>
                      <a:pt x="965200" y="1295400"/>
                    </a:cubicBezTo>
                    <a:lnTo>
                      <a:pt x="876300" y="901700"/>
                    </a:lnTo>
                    <a:lnTo>
                      <a:pt x="876300" y="2222500"/>
                    </a:lnTo>
                    <a:cubicBezTo>
                      <a:pt x="876300" y="2247900"/>
                      <a:pt x="863600" y="2260600"/>
                      <a:pt x="838200" y="2260600"/>
                    </a:cubicBezTo>
                    <a:lnTo>
                      <a:pt x="800100" y="2260600"/>
                    </a:lnTo>
                    <a:cubicBezTo>
                      <a:pt x="723900" y="2260600"/>
                      <a:pt x="660400" y="2197100"/>
                      <a:pt x="660400" y="2133600"/>
                    </a:cubicBezTo>
                    <a:lnTo>
                      <a:pt x="596900" y="1346200"/>
                    </a:lnTo>
                    <a:moveTo>
                      <a:pt x="1714500" y="215900"/>
                    </a:moveTo>
                    <a:cubicBezTo>
                      <a:pt x="1714500" y="88900"/>
                      <a:pt x="1816100" y="0"/>
                      <a:pt x="1930400" y="0"/>
                    </a:cubicBezTo>
                    <a:cubicBezTo>
                      <a:pt x="2044700" y="0"/>
                      <a:pt x="2146300" y="88900"/>
                      <a:pt x="2146300" y="215900"/>
                    </a:cubicBezTo>
                    <a:lnTo>
                      <a:pt x="2146300" y="279400"/>
                    </a:lnTo>
                    <a:cubicBezTo>
                      <a:pt x="2146300" y="393700"/>
                      <a:pt x="2044700" y="495300"/>
                      <a:pt x="1930400" y="495300"/>
                    </a:cubicBezTo>
                    <a:cubicBezTo>
                      <a:pt x="1816100" y="495300"/>
                      <a:pt x="1714500" y="393700"/>
                      <a:pt x="1714500" y="279400"/>
                    </a:cubicBezTo>
                    <a:lnTo>
                      <a:pt x="1714500" y="215900"/>
                    </a:lnTo>
                    <a:moveTo>
                      <a:pt x="1930400" y="1346200"/>
                    </a:moveTo>
                    <a:lnTo>
                      <a:pt x="1866900" y="2133600"/>
                    </a:lnTo>
                    <a:cubicBezTo>
                      <a:pt x="1866900" y="2197100"/>
                      <a:pt x="1803400" y="2260600"/>
                      <a:pt x="1727200" y="2260600"/>
                    </a:cubicBezTo>
                    <a:lnTo>
                      <a:pt x="1689100" y="2260600"/>
                    </a:lnTo>
                    <a:cubicBezTo>
                      <a:pt x="1663700" y="2260600"/>
                      <a:pt x="1651000" y="2247900"/>
                      <a:pt x="1651000" y="2222500"/>
                    </a:cubicBezTo>
                    <a:lnTo>
                      <a:pt x="1651000" y="901700"/>
                    </a:lnTo>
                    <a:lnTo>
                      <a:pt x="1562100" y="1295400"/>
                    </a:lnTo>
                    <a:cubicBezTo>
                      <a:pt x="1549400" y="1358900"/>
                      <a:pt x="1498600" y="1409700"/>
                      <a:pt x="14224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58900" y="1409700"/>
                      <a:pt x="1346200" y="1397000"/>
                    </a:cubicBezTo>
                    <a:cubicBezTo>
                      <a:pt x="1346200" y="1384300"/>
                      <a:pt x="1333500" y="1384300"/>
                      <a:pt x="1333500" y="1371600"/>
                    </a:cubicBezTo>
                    <a:lnTo>
                      <a:pt x="1460500" y="774700"/>
                    </a:lnTo>
                    <a:cubicBezTo>
                      <a:pt x="1485900" y="647700"/>
                      <a:pt x="1600200" y="558800"/>
                      <a:pt x="1714500" y="558800"/>
                    </a:cubicBezTo>
                    <a:lnTo>
                      <a:pt x="2146300" y="558800"/>
                    </a:lnTo>
                    <a:cubicBezTo>
                      <a:pt x="2260600" y="558800"/>
                      <a:pt x="2374900" y="647700"/>
                      <a:pt x="2400300" y="774700"/>
                    </a:cubicBezTo>
                    <a:lnTo>
                      <a:pt x="2527300" y="1371600"/>
                    </a:lnTo>
                    <a:cubicBezTo>
                      <a:pt x="2527300" y="1384300"/>
                      <a:pt x="2514600" y="1384300"/>
                      <a:pt x="2514600" y="1397000"/>
                    </a:cubicBezTo>
                    <a:cubicBezTo>
                      <a:pt x="2501900" y="1409700"/>
                      <a:pt x="2501900" y="1409700"/>
                      <a:pt x="2489200" y="1409700"/>
                    </a:cubicBezTo>
                    <a:lnTo>
                      <a:pt x="2438400" y="1409700"/>
                    </a:lnTo>
                    <a:cubicBezTo>
                      <a:pt x="2362200" y="1409700"/>
                      <a:pt x="2311400" y="1358900"/>
                      <a:pt x="2298700" y="1295400"/>
                    </a:cubicBezTo>
                    <a:lnTo>
                      <a:pt x="2209800" y="901700"/>
                    </a:lnTo>
                    <a:lnTo>
                      <a:pt x="2209800" y="2222500"/>
                    </a:lnTo>
                    <a:cubicBezTo>
                      <a:pt x="2209800" y="2247900"/>
                      <a:pt x="2197100" y="2260600"/>
                      <a:pt x="2171700" y="2260600"/>
                    </a:cubicBezTo>
                    <a:lnTo>
                      <a:pt x="2133600" y="2260600"/>
                    </a:lnTo>
                    <a:cubicBezTo>
                      <a:pt x="2057400" y="2260600"/>
                      <a:pt x="1993900" y="2197100"/>
                      <a:pt x="1993900" y="2133600"/>
                    </a:cubicBezTo>
                    <a:lnTo>
                      <a:pt x="1930400" y="1346200"/>
                    </a:lnTo>
                    <a:moveTo>
                      <a:pt x="3048000" y="215900"/>
                    </a:moveTo>
                    <a:cubicBezTo>
                      <a:pt x="3048000" y="88900"/>
                      <a:pt x="3149600" y="0"/>
                      <a:pt x="3263900" y="0"/>
                    </a:cubicBezTo>
                    <a:cubicBezTo>
                      <a:pt x="3378200" y="0"/>
                      <a:pt x="3479800" y="88900"/>
                      <a:pt x="3479800" y="215900"/>
                    </a:cubicBezTo>
                    <a:lnTo>
                      <a:pt x="3479800" y="279400"/>
                    </a:lnTo>
                    <a:cubicBezTo>
                      <a:pt x="3479800" y="393700"/>
                      <a:pt x="3378200" y="495300"/>
                      <a:pt x="3263900" y="495300"/>
                    </a:cubicBezTo>
                    <a:cubicBezTo>
                      <a:pt x="3149600" y="495300"/>
                      <a:pt x="3048000" y="393700"/>
                      <a:pt x="3048000" y="279400"/>
                    </a:cubicBezTo>
                    <a:lnTo>
                      <a:pt x="3048000" y="215900"/>
                    </a:lnTo>
                    <a:moveTo>
                      <a:pt x="3263900" y="1346200"/>
                    </a:moveTo>
                    <a:lnTo>
                      <a:pt x="3200400" y="2133600"/>
                    </a:lnTo>
                    <a:cubicBezTo>
                      <a:pt x="3200400" y="2197100"/>
                      <a:pt x="3136900" y="2260600"/>
                      <a:pt x="3060700" y="2260600"/>
                    </a:cubicBezTo>
                    <a:lnTo>
                      <a:pt x="3022600" y="2260600"/>
                    </a:lnTo>
                    <a:cubicBezTo>
                      <a:pt x="2997200" y="2260600"/>
                      <a:pt x="2984500" y="2247900"/>
                      <a:pt x="2984500" y="2222500"/>
                    </a:cubicBezTo>
                    <a:lnTo>
                      <a:pt x="2984500" y="901700"/>
                    </a:lnTo>
                    <a:lnTo>
                      <a:pt x="2895600" y="1295400"/>
                    </a:lnTo>
                    <a:cubicBezTo>
                      <a:pt x="2882900" y="1358900"/>
                      <a:pt x="2832100" y="1409700"/>
                      <a:pt x="27559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92400" y="1409700"/>
                      <a:pt x="2679700" y="1397000"/>
                    </a:cubicBezTo>
                    <a:cubicBezTo>
                      <a:pt x="2679700" y="1384300"/>
                      <a:pt x="2667000" y="1384300"/>
                      <a:pt x="2667000" y="1371600"/>
                    </a:cubicBezTo>
                    <a:lnTo>
                      <a:pt x="2794000" y="774700"/>
                    </a:lnTo>
                    <a:cubicBezTo>
                      <a:pt x="2819400" y="647700"/>
                      <a:pt x="2933700" y="558800"/>
                      <a:pt x="3048000" y="558800"/>
                    </a:cubicBezTo>
                    <a:lnTo>
                      <a:pt x="3479800" y="558800"/>
                    </a:lnTo>
                    <a:cubicBezTo>
                      <a:pt x="3594100" y="558800"/>
                      <a:pt x="3708400" y="647700"/>
                      <a:pt x="3733800" y="774700"/>
                    </a:cubicBezTo>
                    <a:lnTo>
                      <a:pt x="3860800" y="1371600"/>
                    </a:lnTo>
                    <a:cubicBezTo>
                      <a:pt x="3860800" y="1384300"/>
                      <a:pt x="3848100" y="1384300"/>
                      <a:pt x="3848100" y="1397000"/>
                    </a:cubicBezTo>
                    <a:cubicBezTo>
                      <a:pt x="3835400" y="1409700"/>
                      <a:pt x="3835400" y="1409700"/>
                      <a:pt x="3822700" y="1409700"/>
                    </a:cubicBezTo>
                    <a:lnTo>
                      <a:pt x="3771900" y="1409700"/>
                    </a:lnTo>
                    <a:cubicBezTo>
                      <a:pt x="3695700" y="1409700"/>
                      <a:pt x="3644900" y="1358900"/>
                      <a:pt x="3632200" y="1295400"/>
                    </a:cubicBezTo>
                    <a:lnTo>
                      <a:pt x="3543300" y="901700"/>
                    </a:lnTo>
                    <a:lnTo>
                      <a:pt x="3543300" y="2222500"/>
                    </a:lnTo>
                    <a:cubicBezTo>
                      <a:pt x="3543300" y="2247900"/>
                      <a:pt x="3530600" y="2260600"/>
                      <a:pt x="3505200" y="2260600"/>
                    </a:cubicBezTo>
                    <a:lnTo>
                      <a:pt x="3467100" y="2260600"/>
                    </a:lnTo>
                    <a:cubicBezTo>
                      <a:pt x="3390900" y="2260600"/>
                      <a:pt x="3327400" y="2197100"/>
                      <a:pt x="3327400" y="2133600"/>
                    </a:cubicBezTo>
                    <a:lnTo>
                      <a:pt x="3263900" y="1346200"/>
                    </a:lnTo>
                    <a:moveTo>
                      <a:pt x="4381500" y="215900"/>
                    </a:moveTo>
                    <a:cubicBezTo>
                      <a:pt x="4381500" y="88900"/>
                      <a:pt x="4483100" y="0"/>
                      <a:pt x="4597400" y="0"/>
                    </a:cubicBezTo>
                    <a:cubicBezTo>
                      <a:pt x="4711700" y="0"/>
                      <a:pt x="4813300" y="88900"/>
                      <a:pt x="4813300" y="215900"/>
                    </a:cubicBezTo>
                    <a:lnTo>
                      <a:pt x="4813300" y="279400"/>
                    </a:lnTo>
                    <a:cubicBezTo>
                      <a:pt x="4813300" y="393700"/>
                      <a:pt x="4711700" y="495300"/>
                      <a:pt x="4597400" y="495300"/>
                    </a:cubicBezTo>
                    <a:cubicBezTo>
                      <a:pt x="4483100" y="495300"/>
                      <a:pt x="4381500" y="393700"/>
                      <a:pt x="4381500" y="279400"/>
                    </a:cubicBezTo>
                    <a:lnTo>
                      <a:pt x="4381500" y="215900"/>
                    </a:lnTo>
                    <a:moveTo>
                      <a:pt x="4597400" y="1346200"/>
                    </a:moveTo>
                    <a:lnTo>
                      <a:pt x="4533900" y="2133600"/>
                    </a:lnTo>
                    <a:cubicBezTo>
                      <a:pt x="4533900" y="2197100"/>
                      <a:pt x="4470400" y="2260600"/>
                      <a:pt x="4394200" y="2260600"/>
                    </a:cubicBezTo>
                    <a:lnTo>
                      <a:pt x="4356100" y="2260600"/>
                    </a:lnTo>
                    <a:cubicBezTo>
                      <a:pt x="4330700" y="2260600"/>
                      <a:pt x="4318000" y="2247900"/>
                      <a:pt x="4318000" y="2222500"/>
                    </a:cubicBezTo>
                    <a:lnTo>
                      <a:pt x="4318000" y="901700"/>
                    </a:lnTo>
                    <a:lnTo>
                      <a:pt x="4229100" y="1295400"/>
                    </a:lnTo>
                    <a:cubicBezTo>
                      <a:pt x="4216400" y="1358900"/>
                      <a:pt x="4165600" y="1409700"/>
                      <a:pt x="40894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25900" y="1409700"/>
                      <a:pt x="4013200" y="1397000"/>
                    </a:cubicBezTo>
                    <a:cubicBezTo>
                      <a:pt x="4013200" y="1384300"/>
                      <a:pt x="4000500" y="1384300"/>
                      <a:pt x="4000500" y="1371600"/>
                    </a:cubicBezTo>
                    <a:lnTo>
                      <a:pt x="4127500" y="774700"/>
                    </a:lnTo>
                    <a:cubicBezTo>
                      <a:pt x="4152900" y="647700"/>
                      <a:pt x="4267200" y="558800"/>
                      <a:pt x="4381500" y="558800"/>
                    </a:cubicBezTo>
                    <a:lnTo>
                      <a:pt x="4813300" y="558800"/>
                    </a:lnTo>
                    <a:cubicBezTo>
                      <a:pt x="4927600" y="558800"/>
                      <a:pt x="5041900" y="647700"/>
                      <a:pt x="5067300" y="774700"/>
                    </a:cubicBezTo>
                    <a:lnTo>
                      <a:pt x="5194300" y="1371600"/>
                    </a:lnTo>
                    <a:cubicBezTo>
                      <a:pt x="5194300" y="1384300"/>
                      <a:pt x="5181600" y="1384300"/>
                      <a:pt x="5181600" y="1397000"/>
                    </a:cubicBezTo>
                    <a:cubicBezTo>
                      <a:pt x="5168900" y="1409700"/>
                      <a:pt x="5168900" y="1409700"/>
                      <a:pt x="5156200" y="1409700"/>
                    </a:cubicBezTo>
                    <a:lnTo>
                      <a:pt x="5105400" y="1409700"/>
                    </a:lnTo>
                    <a:cubicBezTo>
                      <a:pt x="5029200" y="1409700"/>
                      <a:pt x="4978400" y="1358900"/>
                      <a:pt x="4965700" y="1295400"/>
                    </a:cubicBezTo>
                    <a:lnTo>
                      <a:pt x="4876800" y="901700"/>
                    </a:lnTo>
                    <a:lnTo>
                      <a:pt x="4876800" y="2222500"/>
                    </a:lnTo>
                    <a:cubicBezTo>
                      <a:pt x="4876800" y="2247900"/>
                      <a:pt x="4864100" y="2260600"/>
                      <a:pt x="4838700" y="2260600"/>
                    </a:cubicBezTo>
                    <a:lnTo>
                      <a:pt x="4800600" y="2260600"/>
                    </a:lnTo>
                    <a:cubicBezTo>
                      <a:pt x="4724400" y="2260600"/>
                      <a:pt x="4660900" y="2197100"/>
                      <a:pt x="4660900" y="2133600"/>
                    </a:cubicBezTo>
                    <a:lnTo>
                      <a:pt x="4597400" y="1346200"/>
                    </a:lnTo>
                    <a:moveTo>
                      <a:pt x="5715000" y="215900"/>
                    </a:moveTo>
                    <a:cubicBezTo>
                      <a:pt x="5715000" y="88900"/>
                      <a:pt x="5816600" y="0"/>
                      <a:pt x="5930900" y="0"/>
                    </a:cubicBezTo>
                    <a:cubicBezTo>
                      <a:pt x="6045200" y="0"/>
                      <a:pt x="6146800" y="88900"/>
                      <a:pt x="6146800" y="215900"/>
                    </a:cubicBezTo>
                    <a:lnTo>
                      <a:pt x="6146800" y="279400"/>
                    </a:lnTo>
                    <a:cubicBezTo>
                      <a:pt x="6146800" y="393700"/>
                      <a:pt x="6045200" y="495300"/>
                      <a:pt x="5930900" y="495300"/>
                    </a:cubicBezTo>
                    <a:cubicBezTo>
                      <a:pt x="5816600" y="495300"/>
                      <a:pt x="5715000" y="393700"/>
                      <a:pt x="5715000" y="279400"/>
                    </a:cubicBezTo>
                    <a:lnTo>
                      <a:pt x="5715000" y="215900"/>
                    </a:lnTo>
                    <a:moveTo>
                      <a:pt x="5930900" y="1346200"/>
                    </a:moveTo>
                    <a:lnTo>
                      <a:pt x="5867400" y="2133600"/>
                    </a:lnTo>
                    <a:cubicBezTo>
                      <a:pt x="5867400" y="2197100"/>
                      <a:pt x="5803900" y="2260600"/>
                      <a:pt x="5727700" y="2260600"/>
                    </a:cubicBezTo>
                    <a:lnTo>
                      <a:pt x="5689600" y="2260600"/>
                    </a:lnTo>
                    <a:cubicBezTo>
                      <a:pt x="5664200" y="2260600"/>
                      <a:pt x="5651500" y="2247900"/>
                      <a:pt x="5651500" y="2222500"/>
                    </a:cubicBezTo>
                    <a:lnTo>
                      <a:pt x="5651500" y="901700"/>
                    </a:lnTo>
                    <a:lnTo>
                      <a:pt x="5562600" y="1295400"/>
                    </a:lnTo>
                    <a:cubicBezTo>
                      <a:pt x="5549900" y="1358900"/>
                      <a:pt x="5499100" y="1409700"/>
                      <a:pt x="54229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59400" y="1409700"/>
                      <a:pt x="5346700" y="1397000"/>
                    </a:cubicBezTo>
                    <a:cubicBezTo>
                      <a:pt x="5346700" y="1384300"/>
                      <a:pt x="5334000" y="1384300"/>
                      <a:pt x="5334000" y="1371600"/>
                    </a:cubicBezTo>
                    <a:lnTo>
                      <a:pt x="5461000" y="774700"/>
                    </a:lnTo>
                    <a:cubicBezTo>
                      <a:pt x="5486400" y="647700"/>
                      <a:pt x="5600700" y="558800"/>
                      <a:pt x="5715000" y="558800"/>
                    </a:cubicBezTo>
                    <a:lnTo>
                      <a:pt x="6146800" y="558800"/>
                    </a:lnTo>
                    <a:cubicBezTo>
                      <a:pt x="6261100" y="558800"/>
                      <a:pt x="6375400" y="647700"/>
                      <a:pt x="6400800" y="774700"/>
                    </a:cubicBezTo>
                    <a:lnTo>
                      <a:pt x="6527800" y="1371600"/>
                    </a:lnTo>
                    <a:cubicBezTo>
                      <a:pt x="6527800" y="1384300"/>
                      <a:pt x="6515100" y="1384300"/>
                      <a:pt x="6515100" y="1397000"/>
                    </a:cubicBezTo>
                    <a:cubicBezTo>
                      <a:pt x="6502400" y="1409700"/>
                      <a:pt x="6502400" y="1409700"/>
                      <a:pt x="6489700" y="1409700"/>
                    </a:cubicBezTo>
                    <a:lnTo>
                      <a:pt x="6438900" y="1409700"/>
                    </a:lnTo>
                    <a:cubicBezTo>
                      <a:pt x="6362700" y="1409700"/>
                      <a:pt x="6311900" y="1358900"/>
                      <a:pt x="6299200" y="1295400"/>
                    </a:cubicBezTo>
                    <a:lnTo>
                      <a:pt x="6210300" y="901700"/>
                    </a:lnTo>
                    <a:lnTo>
                      <a:pt x="6210300" y="2222500"/>
                    </a:lnTo>
                    <a:cubicBezTo>
                      <a:pt x="6210300" y="2247900"/>
                      <a:pt x="6197600" y="2260600"/>
                      <a:pt x="6172200" y="2260600"/>
                    </a:cubicBezTo>
                    <a:lnTo>
                      <a:pt x="6134100" y="2260600"/>
                    </a:lnTo>
                    <a:cubicBezTo>
                      <a:pt x="6057900" y="2260600"/>
                      <a:pt x="5994400" y="2197100"/>
                      <a:pt x="5994400" y="2133600"/>
                    </a:cubicBezTo>
                    <a:lnTo>
                      <a:pt x="5930900" y="1346200"/>
                    </a:lnTo>
                    <a:moveTo>
                      <a:pt x="7048500" y="215900"/>
                    </a:moveTo>
                    <a:cubicBezTo>
                      <a:pt x="7048500" y="88900"/>
                      <a:pt x="7150100" y="0"/>
                      <a:pt x="7264400" y="0"/>
                    </a:cubicBezTo>
                    <a:cubicBezTo>
                      <a:pt x="7378700" y="0"/>
                      <a:pt x="7480300" y="88900"/>
                      <a:pt x="7480300" y="215900"/>
                    </a:cubicBezTo>
                    <a:lnTo>
                      <a:pt x="7480300" y="279400"/>
                    </a:lnTo>
                    <a:cubicBezTo>
                      <a:pt x="7480300" y="393700"/>
                      <a:pt x="7378700" y="495300"/>
                      <a:pt x="7264400" y="495300"/>
                    </a:cubicBezTo>
                    <a:cubicBezTo>
                      <a:pt x="7150100" y="495300"/>
                      <a:pt x="7048500" y="393700"/>
                      <a:pt x="7048500" y="279400"/>
                    </a:cubicBezTo>
                    <a:lnTo>
                      <a:pt x="7048500" y="215900"/>
                    </a:lnTo>
                    <a:moveTo>
                      <a:pt x="7264400" y="1346200"/>
                    </a:moveTo>
                    <a:lnTo>
                      <a:pt x="7200900" y="2133600"/>
                    </a:lnTo>
                    <a:cubicBezTo>
                      <a:pt x="7200900" y="2197100"/>
                      <a:pt x="7137400" y="2260600"/>
                      <a:pt x="7061200" y="2260600"/>
                    </a:cubicBezTo>
                    <a:lnTo>
                      <a:pt x="7023100" y="2260600"/>
                    </a:lnTo>
                    <a:cubicBezTo>
                      <a:pt x="6997700" y="2260600"/>
                      <a:pt x="6985000" y="2247900"/>
                      <a:pt x="6985000" y="2222500"/>
                    </a:cubicBezTo>
                    <a:lnTo>
                      <a:pt x="6985000" y="901700"/>
                    </a:lnTo>
                    <a:lnTo>
                      <a:pt x="6896100" y="1295400"/>
                    </a:lnTo>
                    <a:cubicBezTo>
                      <a:pt x="6883400" y="1358900"/>
                      <a:pt x="6832600" y="1409700"/>
                      <a:pt x="67564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92900" y="1409700"/>
                      <a:pt x="6680200" y="1397000"/>
                    </a:cubicBezTo>
                    <a:cubicBezTo>
                      <a:pt x="6680200" y="1384300"/>
                      <a:pt x="6667500" y="1384300"/>
                      <a:pt x="6667500" y="1371600"/>
                    </a:cubicBezTo>
                    <a:lnTo>
                      <a:pt x="6794500" y="774700"/>
                    </a:lnTo>
                    <a:cubicBezTo>
                      <a:pt x="6819900" y="647700"/>
                      <a:pt x="6934200" y="558800"/>
                      <a:pt x="7048500" y="558800"/>
                    </a:cubicBezTo>
                    <a:lnTo>
                      <a:pt x="7480300" y="558800"/>
                    </a:lnTo>
                    <a:cubicBezTo>
                      <a:pt x="7594600" y="558800"/>
                      <a:pt x="7708900" y="647700"/>
                      <a:pt x="7734300" y="774700"/>
                    </a:cubicBezTo>
                    <a:lnTo>
                      <a:pt x="7861300" y="1371600"/>
                    </a:lnTo>
                    <a:cubicBezTo>
                      <a:pt x="7861300" y="1384300"/>
                      <a:pt x="7848600" y="1384300"/>
                      <a:pt x="7848600" y="1397000"/>
                    </a:cubicBezTo>
                    <a:cubicBezTo>
                      <a:pt x="7835900" y="1409700"/>
                      <a:pt x="7835900" y="1409700"/>
                      <a:pt x="7823200" y="1409700"/>
                    </a:cubicBezTo>
                    <a:lnTo>
                      <a:pt x="7772400" y="1409700"/>
                    </a:lnTo>
                    <a:cubicBezTo>
                      <a:pt x="7696200" y="1409700"/>
                      <a:pt x="7645400" y="1358900"/>
                      <a:pt x="7632700" y="1295400"/>
                    </a:cubicBezTo>
                    <a:lnTo>
                      <a:pt x="7543800" y="901700"/>
                    </a:lnTo>
                    <a:lnTo>
                      <a:pt x="7543800" y="2222500"/>
                    </a:lnTo>
                    <a:cubicBezTo>
                      <a:pt x="7543800" y="2247900"/>
                      <a:pt x="7531100" y="2260600"/>
                      <a:pt x="7505700" y="2260600"/>
                    </a:cubicBezTo>
                    <a:lnTo>
                      <a:pt x="7467600" y="2260600"/>
                    </a:lnTo>
                    <a:cubicBezTo>
                      <a:pt x="7391400" y="2260600"/>
                      <a:pt x="7327900" y="2197100"/>
                      <a:pt x="7327900" y="2133600"/>
                    </a:cubicBezTo>
                    <a:lnTo>
                      <a:pt x="7264400" y="1346200"/>
                    </a:lnTo>
                  </a:path>
                </a:pathLst>
              </a:custGeom>
              <a:solidFill>
                <a:srgbClr val="F1BDFE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>
                <a:off x="8039100" y="0"/>
                <a:ext cx="51943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5194300">
                    <a:moveTo>
                      <a:pt x="381000" y="215900"/>
                    </a:moveTo>
                    <a:cubicBezTo>
                      <a:pt x="381000" y="88900"/>
                      <a:pt x="482600" y="0"/>
                      <a:pt x="596900" y="0"/>
                    </a:cubicBezTo>
                    <a:cubicBezTo>
                      <a:pt x="711200" y="0"/>
                      <a:pt x="812800" y="88900"/>
                      <a:pt x="812800" y="215900"/>
                    </a:cubicBezTo>
                    <a:lnTo>
                      <a:pt x="812800" y="279400"/>
                    </a:lnTo>
                    <a:cubicBezTo>
                      <a:pt x="812800" y="393700"/>
                      <a:pt x="711200" y="495300"/>
                      <a:pt x="596900" y="495300"/>
                    </a:cubicBezTo>
                    <a:cubicBezTo>
                      <a:pt x="482600" y="495300"/>
                      <a:pt x="381000" y="393700"/>
                      <a:pt x="381000" y="279400"/>
                    </a:cubicBezTo>
                    <a:lnTo>
                      <a:pt x="381000" y="215900"/>
                    </a:lnTo>
                    <a:moveTo>
                      <a:pt x="596900" y="1346200"/>
                    </a:moveTo>
                    <a:lnTo>
                      <a:pt x="533400" y="2133600"/>
                    </a:lnTo>
                    <a:cubicBezTo>
                      <a:pt x="533400" y="2197100"/>
                      <a:pt x="469900" y="2260600"/>
                      <a:pt x="393700" y="2260600"/>
                    </a:cubicBezTo>
                    <a:lnTo>
                      <a:pt x="355600" y="2260600"/>
                    </a:lnTo>
                    <a:cubicBezTo>
                      <a:pt x="330200" y="2260600"/>
                      <a:pt x="317500" y="2247900"/>
                      <a:pt x="317500" y="2222500"/>
                    </a:cubicBezTo>
                    <a:lnTo>
                      <a:pt x="317500" y="901700"/>
                    </a:lnTo>
                    <a:lnTo>
                      <a:pt x="228600" y="1295400"/>
                    </a:lnTo>
                    <a:cubicBezTo>
                      <a:pt x="215900" y="1358900"/>
                      <a:pt x="165100" y="1409700"/>
                      <a:pt x="889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25400" y="1409700"/>
                      <a:pt x="12700" y="1397000"/>
                    </a:cubicBezTo>
                    <a:cubicBezTo>
                      <a:pt x="12700" y="1384300"/>
                      <a:pt x="0" y="1384300"/>
                      <a:pt x="0" y="1371600"/>
                    </a:cubicBezTo>
                    <a:lnTo>
                      <a:pt x="127000" y="774700"/>
                    </a:lnTo>
                    <a:cubicBezTo>
                      <a:pt x="152400" y="647700"/>
                      <a:pt x="266700" y="558800"/>
                      <a:pt x="381000" y="558800"/>
                    </a:cubicBezTo>
                    <a:lnTo>
                      <a:pt x="812800" y="558800"/>
                    </a:lnTo>
                    <a:cubicBezTo>
                      <a:pt x="927100" y="558800"/>
                      <a:pt x="1041400" y="647700"/>
                      <a:pt x="1066800" y="774700"/>
                    </a:cubicBezTo>
                    <a:lnTo>
                      <a:pt x="1193800" y="1371600"/>
                    </a:lnTo>
                    <a:cubicBezTo>
                      <a:pt x="1193800" y="1384300"/>
                      <a:pt x="1181100" y="1384300"/>
                      <a:pt x="1181100" y="1397000"/>
                    </a:cubicBezTo>
                    <a:cubicBezTo>
                      <a:pt x="1168400" y="1409700"/>
                      <a:pt x="1168400" y="1409700"/>
                      <a:pt x="1155700" y="1409700"/>
                    </a:cubicBezTo>
                    <a:lnTo>
                      <a:pt x="1104900" y="1409700"/>
                    </a:lnTo>
                    <a:cubicBezTo>
                      <a:pt x="1028700" y="1409700"/>
                      <a:pt x="977900" y="1358900"/>
                      <a:pt x="965200" y="1295400"/>
                    </a:cubicBezTo>
                    <a:lnTo>
                      <a:pt x="876300" y="901700"/>
                    </a:lnTo>
                    <a:lnTo>
                      <a:pt x="876300" y="2222500"/>
                    </a:lnTo>
                    <a:cubicBezTo>
                      <a:pt x="876300" y="2247900"/>
                      <a:pt x="863600" y="2260600"/>
                      <a:pt x="838200" y="2260600"/>
                    </a:cubicBezTo>
                    <a:lnTo>
                      <a:pt x="800100" y="2260600"/>
                    </a:lnTo>
                    <a:cubicBezTo>
                      <a:pt x="723900" y="2260600"/>
                      <a:pt x="660400" y="2197100"/>
                      <a:pt x="660400" y="2133600"/>
                    </a:cubicBezTo>
                    <a:lnTo>
                      <a:pt x="596900" y="1346200"/>
                    </a:lnTo>
                    <a:moveTo>
                      <a:pt x="1714500" y="215900"/>
                    </a:moveTo>
                    <a:cubicBezTo>
                      <a:pt x="1714500" y="88900"/>
                      <a:pt x="1816100" y="0"/>
                      <a:pt x="1930400" y="0"/>
                    </a:cubicBezTo>
                    <a:cubicBezTo>
                      <a:pt x="2044700" y="0"/>
                      <a:pt x="2146300" y="88900"/>
                      <a:pt x="2146300" y="215900"/>
                    </a:cubicBezTo>
                    <a:lnTo>
                      <a:pt x="2146300" y="279400"/>
                    </a:lnTo>
                    <a:cubicBezTo>
                      <a:pt x="2146300" y="393700"/>
                      <a:pt x="2044700" y="495300"/>
                      <a:pt x="1930400" y="495300"/>
                    </a:cubicBezTo>
                    <a:cubicBezTo>
                      <a:pt x="1816100" y="495300"/>
                      <a:pt x="1714500" y="393700"/>
                      <a:pt x="1714500" y="279400"/>
                    </a:cubicBezTo>
                    <a:lnTo>
                      <a:pt x="1714500" y="215900"/>
                    </a:lnTo>
                    <a:moveTo>
                      <a:pt x="1930400" y="1346200"/>
                    </a:moveTo>
                    <a:lnTo>
                      <a:pt x="1866900" y="2133600"/>
                    </a:lnTo>
                    <a:cubicBezTo>
                      <a:pt x="1866900" y="2197100"/>
                      <a:pt x="1803400" y="2260600"/>
                      <a:pt x="1727200" y="2260600"/>
                    </a:cubicBezTo>
                    <a:lnTo>
                      <a:pt x="1689100" y="2260600"/>
                    </a:lnTo>
                    <a:cubicBezTo>
                      <a:pt x="1663700" y="2260600"/>
                      <a:pt x="1651000" y="2247900"/>
                      <a:pt x="1651000" y="2222500"/>
                    </a:cubicBezTo>
                    <a:lnTo>
                      <a:pt x="1651000" y="901700"/>
                    </a:lnTo>
                    <a:lnTo>
                      <a:pt x="1562100" y="1295400"/>
                    </a:lnTo>
                    <a:cubicBezTo>
                      <a:pt x="1549400" y="1358900"/>
                      <a:pt x="1498600" y="1409700"/>
                      <a:pt x="14224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58900" y="1409700"/>
                      <a:pt x="1346200" y="1397000"/>
                    </a:cubicBezTo>
                    <a:cubicBezTo>
                      <a:pt x="1346200" y="1384300"/>
                      <a:pt x="1333500" y="1384300"/>
                      <a:pt x="1333500" y="1371600"/>
                    </a:cubicBezTo>
                    <a:lnTo>
                      <a:pt x="1460500" y="774700"/>
                    </a:lnTo>
                    <a:cubicBezTo>
                      <a:pt x="1485900" y="647700"/>
                      <a:pt x="1600200" y="558800"/>
                      <a:pt x="1714500" y="558800"/>
                    </a:cubicBezTo>
                    <a:lnTo>
                      <a:pt x="2146300" y="558800"/>
                    </a:lnTo>
                    <a:cubicBezTo>
                      <a:pt x="2260600" y="558800"/>
                      <a:pt x="2374900" y="647700"/>
                      <a:pt x="2400300" y="774700"/>
                    </a:cubicBezTo>
                    <a:lnTo>
                      <a:pt x="2527300" y="1371600"/>
                    </a:lnTo>
                    <a:cubicBezTo>
                      <a:pt x="2527300" y="1384300"/>
                      <a:pt x="2514600" y="1384300"/>
                      <a:pt x="2514600" y="1397000"/>
                    </a:cubicBezTo>
                    <a:cubicBezTo>
                      <a:pt x="2501900" y="1409700"/>
                      <a:pt x="2501900" y="1409700"/>
                      <a:pt x="2489200" y="1409700"/>
                    </a:cubicBezTo>
                    <a:lnTo>
                      <a:pt x="2438400" y="1409700"/>
                    </a:lnTo>
                    <a:cubicBezTo>
                      <a:pt x="2362200" y="1409700"/>
                      <a:pt x="2311400" y="1358900"/>
                      <a:pt x="2298700" y="1295400"/>
                    </a:cubicBezTo>
                    <a:lnTo>
                      <a:pt x="2209800" y="901700"/>
                    </a:lnTo>
                    <a:lnTo>
                      <a:pt x="2209800" y="2222500"/>
                    </a:lnTo>
                    <a:cubicBezTo>
                      <a:pt x="2209800" y="2247900"/>
                      <a:pt x="2197100" y="2260600"/>
                      <a:pt x="2171700" y="2260600"/>
                    </a:cubicBezTo>
                    <a:lnTo>
                      <a:pt x="2133600" y="2260600"/>
                    </a:lnTo>
                    <a:cubicBezTo>
                      <a:pt x="2057400" y="2260600"/>
                      <a:pt x="1993900" y="2197100"/>
                      <a:pt x="1993900" y="2133600"/>
                    </a:cubicBezTo>
                    <a:lnTo>
                      <a:pt x="1930400" y="1346200"/>
                    </a:lnTo>
                    <a:moveTo>
                      <a:pt x="3048000" y="215900"/>
                    </a:moveTo>
                    <a:cubicBezTo>
                      <a:pt x="3048000" y="88900"/>
                      <a:pt x="3149600" y="0"/>
                      <a:pt x="3263900" y="0"/>
                    </a:cubicBezTo>
                    <a:cubicBezTo>
                      <a:pt x="3378200" y="0"/>
                      <a:pt x="3479800" y="88900"/>
                      <a:pt x="3479800" y="215900"/>
                    </a:cubicBezTo>
                    <a:lnTo>
                      <a:pt x="3479800" y="279400"/>
                    </a:lnTo>
                    <a:cubicBezTo>
                      <a:pt x="3479800" y="393700"/>
                      <a:pt x="3378200" y="495300"/>
                      <a:pt x="3263900" y="495300"/>
                    </a:cubicBezTo>
                    <a:cubicBezTo>
                      <a:pt x="3149600" y="495300"/>
                      <a:pt x="3048000" y="393700"/>
                      <a:pt x="3048000" y="279400"/>
                    </a:cubicBezTo>
                    <a:lnTo>
                      <a:pt x="3048000" y="215900"/>
                    </a:lnTo>
                    <a:moveTo>
                      <a:pt x="3263900" y="1346200"/>
                    </a:moveTo>
                    <a:lnTo>
                      <a:pt x="3200400" y="2133600"/>
                    </a:lnTo>
                    <a:cubicBezTo>
                      <a:pt x="3200400" y="2197100"/>
                      <a:pt x="3136900" y="2260600"/>
                      <a:pt x="3060700" y="2260600"/>
                    </a:cubicBezTo>
                    <a:lnTo>
                      <a:pt x="3022600" y="2260600"/>
                    </a:lnTo>
                    <a:cubicBezTo>
                      <a:pt x="2997200" y="2260600"/>
                      <a:pt x="2984500" y="2247900"/>
                      <a:pt x="2984500" y="2222500"/>
                    </a:cubicBezTo>
                    <a:lnTo>
                      <a:pt x="2984500" y="901700"/>
                    </a:lnTo>
                    <a:lnTo>
                      <a:pt x="2895600" y="1295400"/>
                    </a:lnTo>
                    <a:cubicBezTo>
                      <a:pt x="2882900" y="1358900"/>
                      <a:pt x="2832100" y="1409700"/>
                      <a:pt x="27559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92400" y="1409700"/>
                      <a:pt x="2679700" y="1397000"/>
                    </a:cubicBezTo>
                    <a:cubicBezTo>
                      <a:pt x="2679700" y="1384300"/>
                      <a:pt x="2667000" y="1384300"/>
                      <a:pt x="2667000" y="1371600"/>
                    </a:cubicBezTo>
                    <a:lnTo>
                      <a:pt x="2794000" y="774700"/>
                    </a:lnTo>
                    <a:cubicBezTo>
                      <a:pt x="2819400" y="647700"/>
                      <a:pt x="2933700" y="558800"/>
                      <a:pt x="3048000" y="558800"/>
                    </a:cubicBezTo>
                    <a:lnTo>
                      <a:pt x="3479800" y="558800"/>
                    </a:lnTo>
                    <a:cubicBezTo>
                      <a:pt x="3594100" y="558800"/>
                      <a:pt x="3708400" y="647700"/>
                      <a:pt x="3733800" y="774700"/>
                    </a:cubicBezTo>
                    <a:lnTo>
                      <a:pt x="3860800" y="1371600"/>
                    </a:lnTo>
                    <a:cubicBezTo>
                      <a:pt x="3860800" y="1384300"/>
                      <a:pt x="3848100" y="1384300"/>
                      <a:pt x="3848100" y="1397000"/>
                    </a:cubicBezTo>
                    <a:cubicBezTo>
                      <a:pt x="3835400" y="1409700"/>
                      <a:pt x="3835400" y="1409700"/>
                      <a:pt x="3822700" y="1409700"/>
                    </a:cubicBezTo>
                    <a:lnTo>
                      <a:pt x="3771900" y="1409700"/>
                    </a:lnTo>
                    <a:cubicBezTo>
                      <a:pt x="3695700" y="1409700"/>
                      <a:pt x="3644900" y="1358900"/>
                      <a:pt x="3632200" y="1295400"/>
                    </a:cubicBezTo>
                    <a:lnTo>
                      <a:pt x="3543300" y="901700"/>
                    </a:lnTo>
                    <a:lnTo>
                      <a:pt x="3543300" y="2222500"/>
                    </a:lnTo>
                    <a:cubicBezTo>
                      <a:pt x="3543300" y="2247900"/>
                      <a:pt x="3530600" y="2260600"/>
                      <a:pt x="3505200" y="2260600"/>
                    </a:cubicBezTo>
                    <a:lnTo>
                      <a:pt x="3467100" y="2260600"/>
                    </a:lnTo>
                    <a:cubicBezTo>
                      <a:pt x="3390900" y="2260600"/>
                      <a:pt x="3327400" y="2197100"/>
                      <a:pt x="3327400" y="2133600"/>
                    </a:cubicBezTo>
                    <a:lnTo>
                      <a:pt x="3263900" y="1346200"/>
                    </a:lnTo>
                    <a:moveTo>
                      <a:pt x="4381500" y="215900"/>
                    </a:moveTo>
                    <a:cubicBezTo>
                      <a:pt x="4381500" y="88900"/>
                      <a:pt x="4483100" y="0"/>
                      <a:pt x="4597400" y="0"/>
                    </a:cubicBezTo>
                    <a:cubicBezTo>
                      <a:pt x="4711700" y="0"/>
                      <a:pt x="4813300" y="88900"/>
                      <a:pt x="4813300" y="215900"/>
                    </a:cubicBezTo>
                    <a:lnTo>
                      <a:pt x="4813300" y="279400"/>
                    </a:lnTo>
                    <a:cubicBezTo>
                      <a:pt x="4813300" y="393700"/>
                      <a:pt x="4711700" y="495300"/>
                      <a:pt x="4597400" y="495300"/>
                    </a:cubicBezTo>
                    <a:cubicBezTo>
                      <a:pt x="4483100" y="495300"/>
                      <a:pt x="4381500" y="393700"/>
                      <a:pt x="4381500" y="279400"/>
                    </a:cubicBezTo>
                    <a:lnTo>
                      <a:pt x="4381500" y="215900"/>
                    </a:lnTo>
                    <a:moveTo>
                      <a:pt x="4597400" y="1346200"/>
                    </a:moveTo>
                    <a:lnTo>
                      <a:pt x="4533900" y="2133600"/>
                    </a:lnTo>
                    <a:cubicBezTo>
                      <a:pt x="4533900" y="2197100"/>
                      <a:pt x="4470400" y="2260600"/>
                      <a:pt x="4394200" y="2260600"/>
                    </a:cubicBezTo>
                    <a:lnTo>
                      <a:pt x="4356100" y="2260600"/>
                    </a:lnTo>
                    <a:cubicBezTo>
                      <a:pt x="4330700" y="2260600"/>
                      <a:pt x="4318000" y="2247900"/>
                      <a:pt x="4318000" y="2222500"/>
                    </a:cubicBezTo>
                    <a:lnTo>
                      <a:pt x="4318000" y="901700"/>
                    </a:lnTo>
                    <a:lnTo>
                      <a:pt x="4229100" y="1295400"/>
                    </a:lnTo>
                    <a:cubicBezTo>
                      <a:pt x="4216400" y="1358900"/>
                      <a:pt x="4165600" y="1409700"/>
                      <a:pt x="40894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25900" y="1409700"/>
                      <a:pt x="4013200" y="1397000"/>
                    </a:cubicBezTo>
                    <a:cubicBezTo>
                      <a:pt x="4013200" y="1384300"/>
                      <a:pt x="4000500" y="1384300"/>
                      <a:pt x="4000500" y="1371600"/>
                    </a:cubicBezTo>
                    <a:lnTo>
                      <a:pt x="4127500" y="774700"/>
                    </a:lnTo>
                    <a:cubicBezTo>
                      <a:pt x="4152900" y="647700"/>
                      <a:pt x="4267200" y="558800"/>
                      <a:pt x="4381500" y="558800"/>
                    </a:cubicBezTo>
                    <a:lnTo>
                      <a:pt x="4813300" y="558800"/>
                    </a:lnTo>
                    <a:cubicBezTo>
                      <a:pt x="4927600" y="558800"/>
                      <a:pt x="5041900" y="647700"/>
                      <a:pt x="5067300" y="774700"/>
                    </a:cubicBezTo>
                    <a:lnTo>
                      <a:pt x="5194300" y="1371600"/>
                    </a:lnTo>
                    <a:cubicBezTo>
                      <a:pt x="5194300" y="1384300"/>
                      <a:pt x="5181600" y="1384300"/>
                      <a:pt x="5181600" y="1397000"/>
                    </a:cubicBezTo>
                    <a:cubicBezTo>
                      <a:pt x="5168900" y="1409700"/>
                      <a:pt x="5168900" y="1409700"/>
                      <a:pt x="5156200" y="1409700"/>
                    </a:cubicBezTo>
                    <a:lnTo>
                      <a:pt x="5105400" y="1409700"/>
                    </a:lnTo>
                    <a:cubicBezTo>
                      <a:pt x="5029200" y="1409700"/>
                      <a:pt x="4978400" y="1358900"/>
                      <a:pt x="4965700" y="1295400"/>
                    </a:cubicBezTo>
                    <a:lnTo>
                      <a:pt x="4876800" y="901700"/>
                    </a:lnTo>
                    <a:lnTo>
                      <a:pt x="4876800" y="2222500"/>
                    </a:lnTo>
                    <a:cubicBezTo>
                      <a:pt x="4876800" y="2247900"/>
                      <a:pt x="4864100" y="2260600"/>
                      <a:pt x="4838700" y="2260600"/>
                    </a:cubicBezTo>
                    <a:lnTo>
                      <a:pt x="4800600" y="2260600"/>
                    </a:lnTo>
                    <a:cubicBezTo>
                      <a:pt x="4724400" y="2260600"/>
                      <a:pt x="4660900" y="2197100"/>
                      <a:pt x="4660900" y="2133600"/>
                    </a:cubicBezTo>
                    <a:lnTo>
                      <a:pt x="4597400" y="1346200"/>
                    </a:lnTo>
                  </a:path>
                </a:pathLst>
              </a:custGeom>
              <a:solidFill>
                <a:srgbClr val="231F20"/>
              </a:solidFill>
            </p:spPr>
          </p:sp>
        </p:grp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3085946" cy="26819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1262" y="7482727"/>
            <a:ext cx="1667268" cy="280427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55412" y="37041"/>
            <a:ext cx="3032588" cy="218897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51943" y="6370644"/>
            <a:ext cx="13384113" cy="98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1"/>
              </a:lnSpc>
              <a:spcBef>
                <a:spcPct val="0"/>
              </a:spcBef>
            </a:pPr>
            <a:r>
              <a:rPr lang="en-US" sz="6273" spc="1041">
                <a:solidFill>
                  <a:srgbClr val="000000"/>
                </a:solidFill>
                <a:latin typeface="Glacial Indifference Bold"/>
              </a:rPr>
              <a:t>60%DISSATISFACTION RATE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36057" y="7605032"/>
            <a:ext cx="3085946" cy="26819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42529" y="-1188830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49459" r="3264" b="23766"/>
          <a:stretch>
            <a:fillRect/>
          </a:stretch>
        </p:blipFill>
        <p:spPr>
          <a:xfrm flipH="false" flipV="false" rot="0">
            <a:off x="1948378" y="3315740"/>
            <a:ext cx="13425445" cy="19740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16898" y="1282341"/>
            <a:ext cx="12240144" cy="14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12500">
                <a:solidFill>
                  <a:srgbClr val="000000"/>
                </a:solidFill>
                <a:latin typeface="Glacial Indifference Bold"/>
              </a:rPr>
              <a:t>THE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45021" y="3490856"/>
            <a:ext cx="8914656" cy="152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sz="4841" spc="803">
                <a:solidFill>
                  <a:srgbClr val="000000"/>
                </a:solidFill>
                <a:latin typeface="Glacial Indifference Bold"/>
              </a:rPr>
              <a:t> CHILDREN DON'T WEAR </a:t>
            </a:r>
          </a:p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4841" spc="803">
                <a:solidFill>
                  <a:srgbClr val="000000"/>
                </a:solidFill>
                <a:latin typeface="Glacial Indifference Bold"/>
              </a:rPr>
              <a:t>THEIR PROSTHESES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83624" y="3425467"/>
            <a:ext cx="8611055" cy="111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9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1203299" y="2811104"/>
            <a:ext cx="15598098" cy="0"/>
          </a:xfrm>
          <a:prstGeom prst="line">
            <a:avLst/>
          </a:prstGeom>
          <a:ln cap="flat" w="85725">
            <a:solidFill>
              <a:srgbClr val="DFA4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39259" y="5537401"/>
            <a:ext cx="1439677" cy="259613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59838" y="-841922"/>
            <a:ext cx="2446436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203" y="5451666"/>
            <a:ext cx="2245082" cy="308484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554206" y="5451666"/>
            <a:ext cx="2765528" cy="259613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636086" y="8466905"/>
            <a:ext cx="4732526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3299" spc="547">
                <a:solidFill>
                  <a:srgbClr val="000000"/>
                </a:solidFill>
                <a:latin typeface="Glacial Indifference Bold"/>
              </a:rPr>
              <a:t>DISLIKED APPEARANCE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0672" y="8438719"/>
            <a:ext cx="6024620" cy="108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422" spc="568">
                <a:solidFill>
                  <a:srgbClr val="000000"/>
                </a:solidFill>
                <a:latin typeface="Glacial Indifference Bold"/>
              </a:rPr>
              <a:t>POOR FIT/</a:t>
            </a:r>
          </a:p>
          <a:p>
            <a:pPr algn="ctr">
              <a:lnSpc>
                <a:spcPts val="4277"/>
              </a:lnSpc>
            </a:pPr>
            <a:r>
              <a:rPr lang="en-US" sz="3422" spc="568">
                <a:solidFill>
                  <a:srgbClr val="000000"/>
                </a:solidFill>
                <a:latin typeface="Glacial Indifference Bold"/>
              </a:rPr>
              <a:t>UNCOMFORTABLE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398" y="8762351"/>
            <a:ext cx="4995000" cy="5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0"/>
              </a:lnSpc>
            </a:pPr>
            <a:r>
              <a:rPr lang="en-US" sz="3504" spc="581">
                <a:solidFill>
                  <a:srgbClr val="000000"/>
                </a:solidFill>
                <a:latin typeface="Glacial Indifference Bold"/>
              </a:rPr>
              <a:t>FUNCTIONALITY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73691" y="7160047"/>
            <a:ext cx="4734603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93175" y="-2463201"/>
            <a:ext cx="4813501" cy="54925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58747" y="1527835"/>
            <a:ext cx="2953954" cy="3003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22008" y="5823565"/>
            <a:ext cx="3695839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674776" y="2726425"/>
            <a:ext cx="2687295" cy="29091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40476" y="4629764"/>
            <a:ext cx="998041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Rig Solid Medium Fill"/>
              </a:rPr>
              <a:t>2.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0476" y="6520380"/>
            <a:ext cx="735657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Rig Solid Medium Fill"/>
              </a:rPr>
              <a:t>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84693"/>
            <a:ext cx="9647783" cy="172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7"/>
              </a:lnSpc>
              <a:spcBef>
                <a:spcPct val="0"/>
              </a:spcBef>
            </a:pPr>
            <a:r>
              <a:rPr lang="en-US" sz="5517" spc="915">
                <a:solidFill>
                  <a:srgbClr val="000000"/>
                </a:solidFill>
                <a:latin typeface="Glacial Indifference Bold"/>
              </a:rPr>
              <a:t>CONSEQUENCES OF NO PROSTHESIS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4063" y="8410997"/>
            <a:ext cx="102848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Rig Solid Medium Fill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7127" y="2973439"/>
            <a:ext cx="6360439" cy="112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6"/>
              </a:lnSpc>
            </a:pPr>
          </a:p>
          <a:p>
            <a:pPr>
              <a:lnSpc>
                <a:spcPts val="4466"/>
              </a:lnSpc>
              <a:spcBef>
                <a:spcPct val="0"/>
              </a:spcBef>
            </a:pP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WHEEL CHAIR USE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875" y="3232673"/>
            <a:ext cx="1511201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11290" indent="-755645" lvl="1">
              <a:lnSpc>
                <a:spcPts val="9799"/>
              </a:lnSpc>
              <a:buFont typeface="Arial"/>
              <a:buChar char="•"/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27127" y="4502356"/>
            <a:ext cx="5668303" cy="169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6"/>
              </a:lnSpc>
            </a:pP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REDUCED ACTIVITY</a:t>
            </a:r>
          </a:p>
          <a:p>
            <a:pPr>
              <a:lnSpc>
                <a:spcPts val="4466"/>
              </a:lnSpc>
            </a:pP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MUSCLE WEAKNESS</a:t>
            </a:r>
          </a:p>
          <a:p>
            <a:pPr>
              <a:lnSpc>
                <a:spcPts val="4466"/>
              </a:lnSpc>
              <a:spcBef>
                <a:spcPct val="0"/>
              </a:spcBef>
            </a:pP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WEIGHT GAIN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27127" y="6756139"/>
            <a:ext cx="6569603" cy="122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0"/>
              </a:lnSpc>
              <a:spcBef>
                <a:spcPct val="0"/>
              </a:spcBef>
            </a:pPr>
            <a:r>
              <a:rPr lang="en-US" sz="3848" spc="638">
                <a:solidFill>
                  <a:srgbClr val="000000"/>
                </a:solidFill>
                <a:latin typeface="Glacial Indifference Bold"/>
              </a:rPr>
              <a:t>OVER-RELIANCE ON IN-TACT LIMB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7706" y="8776356"/>
            <a:ext cx="7131041" cy="56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6"/>
              </a:lnSpc>
              <a:spcBef>
                <a:spcPct val="0"/>
              </a:spcBef>
            </a:pP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ARTHRITIS</a:t>
            </a: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 CONDITIONS</a:t>
            </a:r>
            <a:r>
              <a:rPr lang="en-US" sz="3573" spc="593">
                <a:solidFill>
                  <a:srgbClr val="000000"/>
                </a:solidFill>
                <a:latin typeface="Glacial Indifference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42529" y="-1188830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21498" y="4055036"/>
            <a:ext cx="3057546" cy="26553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13276" y="600222"/>
            <a:ext cx="8525394" cy="70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86"/>
              </a:lnSpc>
            </a:pPr>
            <a:r>
              <a:rPr lang="en-US" sz="5935">
                <a:solidFill>
                  <a:srgbClr val="000000"/>
                </a:solidFill>
                <a:latin typeface="Glacial Indifference Bold"/>
              </a:rPr>
              <a:t>OUR 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83624" y="3425467"/>
            <a:ext cx="8611055" cy="111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9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1203299" y="3315740"/>
            <a:ext cx="15598098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58544" y="-1468220"/>
            <a:ext cx="5085708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710864" y="2532"/>
            <a:ext cx="10866273" cy="755113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303755"/>
            <a:ext cx="3243607" cy="24946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12026" y="4618603"/>
            <a:ext cx="3330220" cy="217978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313276" y="7386684"/>
            <a:ext cx="4636944" cy="150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3225" spc="535">
                <a:solidFill>
                  <a:srgbClr val="000000"/>
                </a:solidFill>
                <a:latin typeface="Glacial Indifference Bold"/>
              </a:rPr>
              <a:t> CUSTOMIZATION OF EXTERIOR DESIGN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1540" y="7414662"/>
            <a:ext cx="6207645" cy="156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2"/>
              </a:lnSpc>
            </a:pPr>
            <a:r>
              <a:rPr lang="en-US" sz="3322" spc="551">
                <a:solidFill>
                  <a:srgbClr val="000000"/>
                </a:solidFill>
                <a:latin typeface="Glacial Indifference Bold"/>
              </a:rPr>
              <a:t>EMBEDDED IOT MOVEMENT AND INERTIAL SENSORS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602" y="7374930"/>
            <a:ext cx="3922329" cy="164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0"/>
              </a:lnSpc>
            </a:pPr>
            <a:r>
              <a:rPr lang="en-US" sz="3504" spc="581">
                <a:solidFill>
                  <a:srgbClr val="000000"/>
                </a:solidFill>
                <a:latin typeface="Glacial Indifference Bold"/>
              </a:rPr>
              <a:t>3D PRINTED PEDIATRIC PROSTHESES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88612" y="8322219"/>
            <a:ext cx="4198776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2292" y="-1243967"/>
            <a:ext cx="5085708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72934" y="1550500"/>
            <a:ext cx="18645818" cy="142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19"/>
              </a:lnSpc>
            </a:pPr>
            <a:r>
              <a:rPr lang="en-US" sz="9055" spc="1503">
                <a:solidFill>
                  <a:srgbClr val="000000"/>
                </a:solidFill>
                <a:latin typeface="Glacial Indifference Bold"/>
              </a:rPr>
              <a:t>MODULAR DESIGN 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700" y="2974969"/>
            <a:ext cx="1623060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82100" y="3112482"/>
            <a:ext cx="6698112" cy="44654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523112" y="3475797"/>
            <a:ext cx="1241777" cy="338107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23576" y="6490302"/>
            <a:ext cx="8003650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9" indent="-410209" lvl="1">
              <a:lnSpc>
                <a:spcPts val="4749"/>
              </a:lnSpc>
              <a:buFont typeface="Arial"/>
              <a:buChar char="•"/>
            </a:pPr>
            <a:r>
              <a:rPr lang="en-US" sz="3799" spc="630">
                <a:solidFill>
                  <a:srgbClr val="000000"/>
                </a:solidFill>
                <a:latin typeface="Glacial Indifference Bold"/>
              </a:rPr>
              <a:t>ADDED OR REMOVED AS CHILD'S BODY GROWS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8376" y="1003933"/>
            <a:ext cx="8408774" cy="69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3"/>
              </a:lnSpc>
            </a:pPr>
            <a:r>
              <a:rPr lang="en-US" sz="5860">
                <a:solidFill>
                  <a:srgbClr val="000000"/>
                </a:solidFill>
                <a:latin typeface="Glacial Indifference Bold"/>
              </a:rPr>
              <a:t>3D PRINTING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06476" y="3475797"/>
            <a:ext cx="7237849" cy="2396706"/>
            <a:chOff x="0" y="0"/>
            <a:chExt cx="2102498" cy="696211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2102498" cy="696211"/>
            </a:xfrm>
            <a:custGeom>
              <a:avLst/>
              <a:gdLst/>
              <a:ahLst/>
              <a:cxnLst/>
              <a:rect r="r" b="b" t="t" l="l"/>
              <a:pathLst>
                <a:path h="696211" w="2102498">
                  <a:moveTo>
                    <a:pt x="40646" y="0"/>
                  </a:moveTo>
                  <a:lnTo>
                    <a:pt x="2061851" y="0"/>
                  </a:lnTo>
                  <a:cubicBezTo>
                    <a:pt x="2072632" y="0"/>
                    <a:pt x="2082970" y="4282"/>
                    <a:pt x="2090593" y="11905"/>
                  </a:cubicBezTo>
                  <a:cubicBezTo>
                    <a:pt x="2098216" y="19528"/>
                    <a:pt x="2102498" y="29866"/>
                    <a:pt x="2102498" y="40646"/>
                  </a:cubicBezTo>
                  <a:lnTo>
                    <a:pt x="2102498" y="655565"/>
                  </a:lnTo>
                  <a:cubicBezTo>
                    <a:pt x="2102498" y="666345"/>
                    <a:pt x="2098216" y="676683"/>
                    <a:pt x="2090593" y="684306"/>
                  </a:cubicBezTo>
                  <a:cubicBezTo>
                    <a:pt x="2082970" y="691929"/>
                    <a:pt x="2072632" y="696211"/>
                    <a:pt x="2061851" y="696211"/>
                  </a:cubicBezTo>
                  <a:lnTo>
                    <a:pt x="40646" y="696211"/>
                  </a:lnTo>
                  <a:cubicBezTo>
                    <a:pt x="29866" y="696211"/>
                    <a:pt x="19528" y="691929"/>
                    <a:pt x="11905" y="684306"/>
                  </a:cubicBezTo>
                  <a:cubicBezTo>
                    <a:pt x="4282" y="676683"/>
                    <a:pt x="0" y="666345"/>
                    <a:pt x="0" y="655565"/>
                  </a:cubicBezTo>
                  <a:lnTo>
                    <a:pt x="0" y="40646"/>
                  </a:lnTo>
                  <a:cubicBezTo>
                    <a:pt x="0" y="29866"/>
                    <a:pt x="4282" y="19528"/>
                    <a:pt x="11905" y="11905"/>
                  </a:cubicBezTo>
                  <a:cubicBezTo>
                    <a:pt x="19528" y="4282"/>
                    <a:pt x="29866" y="0"/>
                    <a:pt x="40646" y="0"/>
                  </a:cubicBezTo>
                  <a:close/>
                </a:path>
              </a:pathLst>
            </a:custGeom>
            <a:solidFill>
              <a:srgbClr val="BCECE0">
                <a:alpha val="5372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62179" lIns="62179" bIns="62179" rIns="62179"/>
            <a:lstStyle/>
            <a:p>
              <a:pPr algn="ctr">
                <a:lnSpc>
                  <a:spcPts val="266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661032" y="3816804"/>
            <a:ext cx="6432105" cy="169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604" spc="598">
                <a:solidFill>
                  <a:srgbClr val="000000"/>
                </a:solidFill>
                <a:latin typeface="Glacial Indifference Bold"/>
              </a:rPr>
              <a:t>SEVERAL "BLOCK" EXTENSIONS THAT CAN SECURELY INTERLOCK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3664" r="0" b="3664"/>
          <a:stretch>
            <a:fillRect/>
          </a:stretch>
        </p:blipFill>
        <p:spPr>
          <a:xfrm flipH="false" flipV="false" rot="0">
            <a:off x="613583" y="7505724"/>
            <a:ext cx="8200388" cy="856659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59899" y="7714898"/>
            <a:ext cx="7907756" cy="56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5"/>
              </a:lnSpc>
            </a:pPr>
            <a:r>
              <a:rPr lang="en-US" sz="3564" spc="591">
                <a:solidFill>
                  <a:srgbClr val="000000"/>
                </a:solidFill>
                <a:latin typeface="Glacial Indifference Bold"/>
              </a:rPr>
              <a:t>POLYCARBONATE  MATERIAL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1441" y="8559554"/>
            <a:ext cx="5981615" cy="103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3282" spc="544">
                <a:solidFill>
                  <a:srgbClr val="000000"/>
                </a:solidFill>
                <a:latin typeface="Glacial Indifference"/>
              </a:rPr>
              <a:t>STRONG, DURABLE AND IMPACT RESISTANT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63845" y="8171147"/>
            <a:ext cx="8523112" cy="11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624"/>
              </a:lnSpc>
              <a:buFont typeface="Arial"/>
              <a:buChar char="•"/>
            </a:pPr>
            <a:r>
              <a:rPr lang="en-US" sz="3699" spc="614">
                <a:solidFill>
                  <a:srgbClr val="000000"/>
                </a:solidFill>
                <a:latin typeface="Glacial Indifference Bold"/>
              </a:rPr>
              <a:t>ACCOMMODATE CHANGES IN CHILD'S BODY SIZE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DAFhDuVSawE</dc:identifier>
  <dcterms:modified xsi:type="dcterms:W3CDTF">2011-08-01T06:04:30Z</dcterms:modified>
  <cp:revision>1</cp:revision>
  <dc:title>PROUDsthetic</dc:title>
</cp:coreProperties>
</file>